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5" r:id="rId9"/>
    <p:sldId id="267" r:id="rId10"/>
    <p:sldId id="269" r:id="rId11"/>
    <p:sldId id="270" r:id="rId12"/>
    <p:sldId id="271" r:id="rId13"/>
    <p:sldId id="272" r:id="rId14"/>
    <p:sldId id="266" r:id="rId15"/>
    <p:sldId id="263" r:id="rId16"/>
    <p:sldId id="259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Noto Sans Symbols" panose="020B0502040504020204" pitchFamily="3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172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9"/>
    <p:restoredTop sz="95385"/>
  </p:normalViewPr>
  <p:slideViewPr>
    <p:cSldViewPr snapToGrid="0" snapToObjects="1">
      <p:cViewPr>
        <p:scale>
          <a:sx n="106" d="100"/>
          <a:sy n="106" d="100"/>
        </p:scale>
        <p:origin x="1480" y="624"/>
      </p:cViewPr>
      <p:guideLst>
        <p:guide orient="horz" pos="1620"/>
        <p:guide pos="2880"/>
        <p:guide pos="17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80077C-79B4-7F44-BDAC-5F4363FF418B}" type="doc">
      <dgm:prSet loTypeId="urn:microsoft.com/office/officeart/2005/8/layout/chevron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53D5730-15FE-CE41-8316-AED50847A72E}">
      <dgm:prSet phldrT="[Text]"/>
      <dgm:spPr/>
      <dgm:t>
        <a:bodyPr/>
        <a:lstStyle/>
        <a:p>
          <a:r>
            <a:rPr lang="en-US" dirty="0"/>
            <a:t>Problem</a:t>
          </a:r>
        </a:p>
      </dgm:t>
    </dgm:pt>
    <dgm:pt modelId="{74B2F65C-2C7A-5F4C-ABBD-074B4015E54A}" type="parTrans" cxnId="{9BD2A59D-1A07-B446-B3A3-47270ECD45E8}">
      <dgm:prSet/>
      <dgm:spPr/>
      <dgm:t>
        <a:bodyPr/>
        <a:lstStyle/>
        <a:p>
          <a:endParaRPr lang="en-US"/>
        </a:p>
      </dgm:t>
    </dgm:pt>
    <dgm:pt modelId="{651A8388-C276-114C-BF1B-1A378DA943AC}" type="sibTrans" cxnId="{9BD2A59D-1A07-B446-B3A3-47270ECD45E8}">
      <dgm:prSet/>
      <dgm:spPr/>
      <dgm:t>
        <a:bodyPr/>
        <a:lstStyle/>
        <a:p>
          <a:endParaRPr lang="en-US"/>
        </a:p>
      </dgm:t>
    </dgm:pt>
    <dgm:pt modelId="{9DF71D30-4320-DA4E-AEAC-A25524DC857D}">
      <dgm:prSet phldrT="[Text]"/>
      <dgm:spPr/>
      <dgm:t>
        <a:bodyPr/>
        <a:lstStyle/>
        <a:p>
          <a:r>
            <a:rPr lang="en-US" dirty="0"/>
            <a:t>EDA</a:t>
          </a:r>
        </a:p>
      </dgm:t>
    </dgm:pt>
    <dgm:pt modelId="{231083FA-E37B-F045-9873-3C769A2E8B07}" type="parTrans" cxnId="{21C8153D-409A-EC4C-8D0E-C18BA5D8F86E}">
      <dgm:prSet/>
      <dgm:spPr/>
      <dgm:t>
        <a:bodyPr/>
        <a:lstStyle/>
        <a:p>
          <a:endParaRPr lang="en-US"/>
        </a:p>
      </dgm:t>
    </dgm:pt>
    <dgm:pt modelId="{0E3923DE-E7A6-E940-B3B7-0F5764E1D6CC}" type="sibTrans" cxnId="{21C8153D-409A-EC4C-8D0E-C18BA5D8F86E}">
      <dgm:prSet/>
      <dgm:spPr/>
      <dgm:t>
        <a:bodyPr/>
        <a:lstStyle/>
        <a:p>
          <a:endParaRPr lang="en-US"/>
        </a:p>
      </dgm:t>
    </dgm:pt>
    <dgm:pt modelId="{C33B4669-D90E-9F43-B9C6-E012D61D0C3E}">
      <dgm:prSet phldrT="[Text]"/>
      <dgm:spPr/>
      <dgm:t>
        <a:bodyPr/>
        <a:lstStyle/>
        <a:p>
          <a:r>
            <a:rPr lang="en-US" dirty="0"/>
            <a:t>Basic data cleaning and statistical analysis</a:t>
          </a:r>
        </a:p>
      </dgm:t>
    </dgm:pt>
    <dgm:pt modelId="{24CE8721-A2E9-3441-B203-FE14292027D9}" type="parTrans" cxnId="{3678195E-A84A-7940-88F8-580E96569B9C}">
      <dgm:prSet/>
      <dgm:spPr/>
      <dgm:t>
        <a:bodyPr/>
        <a:lstStyle/>
        <a:p>
          <a:endParaRPr lang="en-US"/>
        </a:p>
      </dgm:t>
    </dgm:pt>
    <dgm:pt modelId="{6071F038-0E13-EB4C-9CDC-AFFF02D5EEBC}" type="sibTrans" cxnId="{3678195E-A84A-7940-88F8-580E96569B9C}">
      <dgm:prSet/>
      <dgm:spPr/>
      <dgm:t>
        <a:bodyPr/>
        <a:lstStyle/>
        <a:p>
          <a:endParaRPr lang="en-US"/>
        </a:p>
      </dgm:t>
    </dgm:pt>
    <dgm:pt modelId="{D0C3CA5D-4EC7-9840-93BE-187E5FA8D5B7}">
      <dgm:prSet phldrT="[Text]"/>
      <dgm:spPr/>
      <dgm:t>
        <a:bodyPr/>
        <a:lstStyle/>
        <a:p>
          <a:r>
            <a:rPr lang="en-US" dirty="0"/>
            <a:t>Time-series decomp for seasonality and trend</a:t>
          </a:r>
        </a:p>
      </dgm:t>
    </dgm:pt>
    <dgm:pt modelId="{F1351278-2E74-E44E-927D-9EC4277AB21F}" type="parTrans" cxnId="{94283AC9-4354-0047-9D13-42299FA7B0D1}">
      <dgm:prSet/>
      <dgm:spPr/>
      <dgm:t>
        <a:bodyPr/>
        <a:lstStyle/>
        <a:p>
          <a:endParaRPr lang="en-US"/>
        </a:p>
      </dgm:t>
    </dgm:pt>
    <dgm:pt modelId="{295A78FB-0891-9E45-BCBA-0F7AC4686736}" type="sibTrans" cxnId="{94283AC9-4354-0047-9D13-42299FA7B0D1}">
      <dgm:prSet/>
      <dgm:spPr/>
      <dgm:t>
        <a:bodyPr/>
        <a:lstStyle/>
        <a:p>
          <a:endParaRPr lang="en-US"/>
        </a:p>
      </dgm:t>
    </dgm:pt>
    <dgm:pt modelId="{6A689297-7BC5-6344-8CBD-6324A477E912}">
      <dgm:prSet phldrT="[Text]"/>
      <dgm:spPr/>
      <dgm:t>
        <a:bodyPr/>
        <a:lstStyle/>
        <a:p>
          <a:r>
            <a:rPr lang="en-US" dirty="0"/>
            <a:t>Model selection</a:t>
          </a:r>
        </a:p>
      </dgm:t>
    </dgm:pt>
    <dgm:pt modelId="{F32EF54F-AD9A-1F4D-9BDD-A08287B1F94D}" type="parTrans" cxnId="{00F2C1CF-B8E2-CC4D-B949-785DCA8C6D6D}">
      <dgm:prSet/>
      <dgm:spPr/>
      <dgm:t>
        <a:bodyPr/>
        <a:lstStyle/>
        <a:p>
          <a:endParaRPr lang="en-US"/>
        </a:p>
      </dgm:t>
    </dgm:pt>
    <dgm:pt modelId="{792B886E-9C02-134B-BA4C-4C0D56751AE3}" type="sibTrans" cxnId="{00F2C1CF-B8E2-CC4D-B949-785DCA8C6D6D}">
      <dgm:prSet/>
      <dgm:spPr/>
      <dgm:t>
        <a:bodyPr/>
        <a:lstStyle/>
        <a:p>
          <a:endParaRPr lang="en-US"/>
        </a:p>
      </dgm:t>
    </dgm:pt>
    <dgm:pt modelId="{C2E46801-3ACE-784D-8DA2-AC1446C8A832}">
      <dgm:prSet phldrT="[Text]"/>
      <dgm:spPr/>
      <dgm:t>
        <a:bodyPr/>
        <a:lstStyle/>
        <a:p>
          <a:r>
            <a:rPr lang="en-US" dirty="0"/>
            <a:t>Time-of-day model to capture daily seasonality (global)</a:t>
          </a:r>
        </a:p>
      </dgm:t>
    </dgm:pt>
    <dgm:pt modelId="{53A58D81-3CD9-0440-B9A0-9759992FF960}" type="parTrans" cxnId="{1235B875-650B-BE4C-9A93-0BE8617271EC}">
      <dgm:prSet/>
      <dgm:spPr/>
      <dgm:t>
        <a:bodyPr/>
        <a:lstStyle/>
        <a:p>
          <a:endParaRPr lang="en-US"/>
        </a:p>
      </dgm:t>
    </dgm:pt>
    <dgm:pt modelId="{913C7CD5-4088-8943-BF28-510F9D0CE24F}" type="sibTrans" cxnId="{1235B875-650B-BE4C-9A93-0BE8617271EC}">
      <dgm:prSet/>
      <dgm:spPr/>
      <dgm:t>
        <a:bodyPr/>
        <a:lstStyle/>
        <a:p>
          <a:endParaRPr lang="en-US"/>
        </a:p>
      </dgm:t>
    </dgm:pt>
    <dgm:pt modelId="{B4BB44B9-5054-EF46-B1C0-57F389775724}">
      <dgm:prSet phldrT="[Text]"/>
      <dgm:spPr/>
      <dgm:t>
        <a:bodyPr/>
        <a:lstStyle/>
        <a:p>
          <a:r>
            <a:rPr lang="en-US" dirty="0"/>
            <a:t>Median and IQR to define robust uncertainty bounds using history data</a:t>
          </a:r>
        </a:p>
      </dgm:t>
    </dgm:pt>
    <dgm:pt modelId="{3D14B2AA-2F80-1C4F-88BD-3FD630D452DA}" type="parTrans" cxnId="{9821ED9F-CF5A-E846-9919-67694A9C1D95}">
      <dgm:prSet/>
      <dgm:spPr/>
      <dgm:t>
        <a:bodyPr/>
        <a:lstStyle/>
        <a:p>
          <a:endParaRPr lang="en-US"/>
        </a:p>
      </dgm:t>
    </dgm:pt>
    <dgm:pt modelId="{E74B4DE5-F96A-6A42-A831-3EB31E859A2F}" type="sibTrans" cxnId="{9821ED9F-CF5A-E846-9919-67694A9C1D95}">
      <dgm:prSet/>
      <dgm:spPr/>
      <dgm:t>
        <a:bodyPr/>
        <a:lstStyle/>
        <a:p>
          <a:endParaRPr lang="en-US"/>
        </a:p>
      </dgm:t>
    </dgm:pt>
    <dgm:pt modelId="{B164EBF4-6C8F-4041-A100-B473412D0595}">
      <dgm:prSet phldrT="[Text]"/>
      <dgm:spPr/>
      <dgm:t>
        <a:bodyPr/>
        <a:lstStyle/>
        <a:p>
          <a:r>
            <a:rPr lang="en-US" dirty="0"/>
            <a:t>Setup baseline for RRM channel-switching</a:t>
          </a:r>
        </a:p>
      </dgm:t>
    </dgm:pt>
    <dgm:pt modelId="{C890A4E6-EDB8-9C40-A09D-E23697CA3E03}" type="parTrans" cxnId="{3C29B8AB-2F24-9247-99AF-8908F86E4AD2}">
      <dgm:prSet/>
      <dgm:spPr/>
      <dgm:t>
        <a:bodyPr/>
        <a:lstStyle/>
        <a:p>
          <a:endParaRPr lang="en-US"/>
        </a:p>
      </dgm:t>
    </dgm:pt>
    <dgm:pt modelId="{EE13960F-3F74-A544-A393-65BCC5C01A4B}" type="sibTrans" cxnId="{3C29B8AB-2F24-9247-99AF-8908F86E4AD2}">
      <dgm:prSet/>
      <dgm:spPr/>
      <dgm:t>
        <a:bodyPr/>
        <a:lstStyle/>
        <a:p>
          <a:endParaRPr lang="en-US"/>
        </a:p>
      </dgm:t>
    </dgm:pt>
    <dgm:pt modelId="{6C7D74FE-EA6E-D74F-B11C-0661C8F0FFB5}">
      <dgm:prSet phldrT="[Text]"/>
      <dgm:spPr/>
      <dgm:t>
        <a:bodyPr/>
        <a:lstStyle/>
        <a:p>
          <a:r>
            <a:rPr lang="en-US" dirty="0"/>
            <a:t>Detect excursions and generate alarms</a:t>
          </a:r>
        </a:p>
      </dgm:t>
    </dgm:pt>
    <dgm:pt modelId="{A6E724E8-88C6-7D40-941B-76A0D120FEA2}" type="parTrans" cxnId="{F25BBF28-2454-4745-ABB9-98E94C6E0E03}">
      <dgm:prSet/>
      <dgm:spPr/>
      <dgm:t>
        <a:bodyPr/>
        <a:lstStyle/>
        <a:p>
          <a:endParaRPr lang="en-US"/>
        </a:p>
      </dgm:t>
    </dgm:pt>
    <dgm:pt modelId="{DE898AD4-84BF-B64D-9531-9D636677EEEB}" type="sibTrans" cxnId="{F25BBF28-2454-4745-ABB9-98E94C6E0E03}">
      <dgm:prSet/>
      <dgm:spPr/>
      <dgm:t>
        <a:bodyPr/>
        <a:lstStyle/>
        <a:p>
          <a:endParaRPr lang="en-US"/>
        </a:p>
      </dgm:t>
    </dgm:pt>
    <dgm:pt modelId="{F00CF318-1FE5-9F43-A648-B1EAD76FEE81}">
      <dgm:prSet phldrT="[Text]"/>
      <dgm:spPr/>
      <dgm:t>
        <a:bodyPr/>
        <a:lstStyle/>
        <a:p>
          <a:r>
            <a:rPr lang="en-US" dirty="0"/>
            <a:t>Segment RRM channel-switching by command-reason</a:t>
          </a:r>
        </a:p>
      </dgm:t>
    </dgm:pt>
    <dgm:pt modelId="{AFB90AA1-E36B-7848-AC59-179F7FEF8A8E}" type="parTrans" cxnId="{EBAA4599-0B26-7041-9157-39F4F4899E5D}">
      <dgm:prSet/>
      <dgm:spPr/>
      <dgm:t>
        <a:bodyPr/>
        <a:lstStyle/>
        <a:p>
          <a:endParaRPr lang="en-US"/>
        </a:p>
      </dgm:t>
    </dgm:pt>
    <dgm:pt modelId="{9DFF0209-CA67-B945-837A-E96E9BB02762}" type="sibTrans" cxnId="{EBAA4599-0B26-7041-9157-39F4F4899E5D}">
      <dgm:prSet/>
      <dgm:spPr/>
      <dgm:t>
        <a:bodyPr/>
        <a:lstStyle/>
        <a:p>
          <a:endParaRPr lang="en-US"/>
        </a:p>
      </dgm:t>
    </dgm:pt>
    <dgm:pt modelId="{01C68F71-0DF1-874F-949C-55BE97214616}">
      <dgm:prSet phldrT="[Text]"/>
      <dgm:spPr/>
      <dgm:t>
        <a:bodyPr/>
        <a:lstStyle/>
        <a:p>
          <a:r>
            <a:rPr lang="en-US" dirty="0"/>
            <a:t>Deploy</a:t>
          </a:r>
        </a:p>
      </dgm:t>
    </dgm:pt>
    <dgm:pt modelId="{FF4F26CC-34A1-7343-980E-1A90F71A529F}" type="parTrans" cxnId="{3220B239-5791-A946-8E51-CACC8D431422}">
      <dgm:prSet/>
      <dgm:spPr/>
      <dgm:t>
        <a:bodyPr/>
        <a:lstStyle/>
        <a:p>
          <a:endParaRPr lang="en-US"/>
        </a:p>
      </dgm:t>
    </dgm:pt>
    <dgm:pt modelId="{035DBA88-67C3-E44B-9A33-B8ECB75C3C7B}" type="sibTrans" cxnId="{3220B239-5791-A946-8E51-CACC8D431422}">
      <dgm:prSet/>
      <dgm:spPr/>
      <dgm:t>
        <a:bodyPr/>
        <a:lstStyle/>
        <a:p>
          <a:endParaRPr lang="en-US"/>
        </a:p>
      </dgm:t>
    </dgm:pt>
    <dgm:pt modelId="{1FBCE2E0-44B6-5148-9A60-7DD023EB07A4}">
      <dgm:prSet phldrT="[Text]"/>
      <dgm:spPr/>
      <dgm:t>
        <a:bodyPr/>
        <a:lstStyle/>
        <a:p>
          <a:r>
            <a:rPr lang="en-US" dirty="0"/>
            <a:t>Create </a:t>
          </a:r>
          <a:r>
            <a:rPr lang="en-US" dirty="0" err="1"/>
            <a:t>spark_jobs</a:t>
          </a:r>
          <a:r>
            <a:rPr lang="en-US" dirty="0"/>
            <a:t> </a:t>
          </a:r>
          <a:r>
            <a:rPr lang="en-US" b="1" dirty="0"/>
            <a:t>aggregator (Amit)</a:t>
          </a:r>
          <a:r>
            <a:rPr lang="en-US" dirty="0"/>
            <a:t> and </a:t>
          </a:r>
          <a:r>
            <a:rPr lang="en-US" b="1" dirty="0" err="1"/>
            <a:t>event_generator</a:t>
          </a:r>
          <a:endParaRPr lang="en-US" b="1" dirty="0"/>
        </a:p>
      </dgm:t>
    </dgm:pt>
    <dgm:pt modelId="{6AFF6546-ABA3-FD46-A158-2B92F474B26A}" type="parTrans" cxnId="{7B2E82E9-7A6D-5540-8E28-42C749804FE1}">
      <dgm:prSet/>
      <dgm:spPr/>
      <dgm:t>
        <a:bodyPr/>
        <a:lstStyle/>
        <a:p>
          <a:endParaRPr lang="en-US"/>
        </a:p>
      </dgm:t>
    </dgm:pt>
    <dgm:pt modelId="{0FFA8C59-9B10-B94C-BFD2-708AD81EB992}" type="sibTrans" cxnId="{7B2E82E9-7A6D-5540-8E28-42C749804FE1}">
      <dgm:prSet/>
      <dgm:spPr/>
      <dgm:t>
        <a:bodyPr/>
        <a:lstStyle/>
        <a:p>
          <a:endParaRPr lang="en-US"/>
        </a:p>
      </dgm:t>
    </dgm:pt>
    <dgm:pt modelId="{6CD2676E-E0F8-EF44-A5E9-47C01A8D5B54}">
      <dgm:prSet phldrT="[Text]"/>
      <dgm:spPr/>
      <dgm:t>
        <a:bodyPr/>
        <a:lstStyle/>
        <a:p>
          <a:r>
            <a:rPr lang="en-US" dirty="0"/>
            <a:t>Create airflow DAG for hourly event generation (Amit)</a:t>
          </a:r>
        </a:p>
      </dgm:t>
    </dgm:pt>
    <dgm:pt modelId="{3744CF1A-B77B-CF4C-B014-9598EE237BF5}" type="parTrans" cxnId="{9DD31ACC-74D6-0941-BC45-121166C25579}">
      <dgm:prSet/>
      <dgm:spPr/>
      <dgm:t>
        <a:bodyPr/>
        <a:lstStyle/>
        <a:p>
          <a:endParaRPr lang="en-US"/>
        </a:p>
      </dgm:t>
    </dgm:pt>
    <dgm:pt modelId="{C13FCE3A-A63C-314F-94F6-1FCBB40F1D3C}" type="sibTrans" cxnId="{9DD31ACC-74D6-0941-BC45-121166C25579}">
      <dgm:prSet/>
      <dgm:spPr/>
      <dgm:t>
        <a:bodyPr/>
        <a:lstStyle/>
        <a:p>
          <a:endParaRPr lang="en-US"/>
        </a:p>
      </dgm:t>
    </dgm:pt>
    <dgm:pt modelId="{C10E0A8B-1C82-B24E-8F07-B540C00C811A}">
      <dgm:prSet phldrT="[Text]"/>
      <dgm:spPr/>
      <dgm:t>
        <a:bodyPr/>
        <a:lstStyle/>
        <a:p>
          <a:r>
            <a:rPr lang="en-US" dirty="0"/>
            <a:t>Persist anomaly count and scores in S3 and send to </a:t>
          </a:r>
          <a:r>
            <a:rPr lang="en-US" dirty="0" err="1"/>
            <a:t>SignalFX</a:t>
          </a:r>
          <a:endParaRPr lang="en-US" dirty="0"/>
        </a:p>
      </dgm:t>
    </dgm:pt>
    <dgm:pt modelId="{82F4567E-A8F6-C045-8E5F-D42F3DD266DB}" type="parTrans" cxnId="{FC7C6CE2-F15E-1A4D-8B4A-3C8E03B81552}">
      <dgm:prSet/>
      <dgm:spPr/>
      <dgm:t>
        <a:bodyPr/>
        <a:lstStyle/>
        <a:p>
          <a:endParaRPr lang="en-US"/>
        </a:p>
      </dgm:t>
    </dgm:pt>
    <dgm:pt modelId="{E06D7114-5B83-3E4C-894D-FDF50EC3740C}" type="sibTrans" cxnId="{FC7C6CE2-F15E-1A4D-8B4A-3C8E03B81552}">
      <dgm:prSet/>
      <dgm:spPr/>
      <dgm:t>
        <a:bodyPr/>
        <a:lstStyle/>
        <a:p>
          <a:endParaRPr lang="en-US"/>
        </a:p>
      </dgm:t>
    </dgm:pt>
    <dgm:pt modelId="{53D5CAC6-D666-9D4D-81DF-731AE0A1D287}" type="pres">
      <dgm:prSet presAssocID="{EE80077C-79B4-7F44-BDAC-5F4363FF418B}" presName="linearFlow" presStyleCnt="0">
        <dgm:presLayoutVars>
          <dgm:dir/>
          <dgm:animLvl val="lvl"/>
          <dgm:resizeHandles val="exact"/>
        </dgm:presLayoutVars>
      </dgm:prSet>
      <dgm:spPr/>
    </dgm:pt>
    <dgm:pt modelId="{4BF8EE91-2B8B-1541-A3F6-D7F566A6FAE8}" type="pres">
      <dgm:prSet presAssocID="{553D5730-15FE-CE41-8316-AED50847A72E}" presName="composite" presStyleCnt="0"/>
      <dgm:spPr/>
    </dgm:pt>
    <dgm:pt modelId="{E7BBB525-E799-5D43-B071-57D6BF4CBE5C}" type="pres">
      <dgm:prSet presAssocID="{553D5730-15FE-CE41-8316-AED50847A72E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068DB94C-3F11-3545-99AD-E1ABB60BAE4B}" type="pres">
      <dgm:prSet presAssocID="{553D5730-15FE-CE41-8316-AED50847A72E}" presName="descendantText" presStyleLbl="alignAcc1" presStyleIdx="0" presStyleCnt="4">
        <dgm:presLayoutVars>
          <dgm:bulletEnabled val="1"/>
        </dgm:presLayoutVars>
      </dgm:prSet>
      <dgm:spPr/>
    </dgm:pt>
    <dgm:pt modelId="{BF6E7907-E74F-434B-9FE6-539D78019203}" type="pres">
      <dgm:prSet presAssocID="{651A8388-C276-114C-BF1B-1A378DA943AC}" presName="sp" presStyleCnt="0"/>
      <dgm:spPr/>
    </dgm:pt>
    <dgm:pt modelId="{6C24E273-D279-FD4D-854E-87D965CFBFBD}" type="pres">
      <dgm:prSet presAssocID="{9DF71D30-4320-DA4E-AEAC-A25524DC857D}" presName="composite" presStyleCnt="0"/>
      <dgm:spPr/>
    </dgm:pt>
    <dgm:pt modelId="{B18D62BD-297F-7640-9217-A7AFFDBF881E}" type="pres">
      <dgm:prSet presAssocID="{9DF71D30-4320-DA4E-AEAC-A25524DC857D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E8BE5858-8B08-3842-A703-F3664B7FFAE6}" type="pres">
      <dgm:prSet presAssocID="{9DF71D30-4320-DA4E-AEAC-A25524DC857D}" presName="descendantText" presStyleLbl="alignAcc1" presStyleIdx="1" presStyleCnt="4">
        <dgm:presLayoutVars>
          <dgm:bulletEnabled val="1"/>
        </dgm:presLayoutVars>
      </dgm:prSet>
      <dgm:spPr/>
    </dgm:pt>
    <dgm:pt modelId="{618D7850-A3D8-AB40-BA69-3FC86B7BDCBB}" type="pres">
      <dgm:prSet presAssocID="{0E3923DE-E7A6-E940-B3B7-0F5764E1D6CC}" presName="sp" presStyleCnt="0"/>
      <dgm:spPr/>
    </dgm:pt>
    <dgm:pt modelId="{5BCB490A-4E2B-3E49-A176-88EF9C367F68}" type="pres">
      <dgm:prSet presAssocID="{6A689297-7BC5-6344-8CBD-6324A477E912}" presName="composite" presStyleCnt="0"/>
      <dgm:spPr/>
    </dgm:pt>
    <dgm:pt modelId="{F97D9AF8-9E53-CA48-B1EE-9D6A476192B8}" type="pres">
      <dgm:prSet presAssocID="{6A689297-7BC5-6344-8CBD-6324A477E912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63D95685-A42F-D24A-9E36-1206EE42424A}" type="pres">
      <dgm:prSet presAssocID="{6A689297-7BC5-6344-8CBD-6324A477E912}" presName="descendantText" presStyleLbl="alignAcc1" presStyleIdx="2" presStyleCnt="4">
        <dgm:presLayoutVars>
          <dgm:bulletEnabled val="1"/>
        </dgm:presLayoutVars>
      </dgm:prSet>
      <dgm:spPr/>
    </dgm:pt>
    <dgm:pt modelId="{28926F25-0C23-194E-8DDC-E1F1C00545F8}" type="pres">
      <dgm:prSet presAssocID="{792B886E-9C02-134B-BA4C-4C0D56751AE3}" presName="sp" presStyleCnt="0"/>
      <dgm:spPr/>
    </dgm:pt>
    <dgm:pt modelId="{84B75830-B9BE-8844-BBE5-F15D3BBDBA3A}" type="pres">
      <dgm:prSet presAssocID="{01C68F71-0DF1-874F-949C-55BE97214616}" presName="composite" presStyleCnt="0"/>
      <dgm:spPr/>
    </dgm:pt>
    <dgm:pt modelId="{8C578BD2-AFA8-CA42-A7AD-A28E9177241D}" type="pres">
      <dgm:prSet presAssocID="{01C68F71-0DF1-874F-949C-55BE97214616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D1C5C78F-17AE-134C-95AA-8D9D45701550}" type="pres">
      <dgm:prSet presAssocID="{01C68F71-0DF1-874F-949C-55BE97214616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F25BBF28-2454-4745-ABB9-98E94C6E0E03}" srcId="{553D5730-15FE-CE41-8316-AED50847A72E}" destId="{6C7D74FE-EA6E-D74F-B11C-0661C8F0FFB5}" srcOrd="1" destOrd="0" parTransId="{A6E724E8-88C6-7D40-941B-76A0D120FEA2}" sibTransId="{DE898AD4-84BF-B64D-9531-9D636677EEEB}"/>
    <dgm:cxn modelId="{3220B239-5791-A946-8E51-CACC8D431422}" srcId="{EE80077C-79B4-7F44-BDAC-5F4363FF418B}" destId="{01C68F71-0DF1-874F-949C-55BE97214616}" srcOrd="3" destOrd="0" parTransId="{FF4F26CC-34A1-7343-980E-1A90F71A529F}" sibTransId="{035DBA88-67C3-E44B-9A33-B8ECB75C3C7B}"/>
    <dgm:cxn modelId="{5B5E4C3A-2F7E-F842-B501-95955D1F81A9}" type="presOf" srcId="{6CD2676E-E0F8-EF44-A5E9-47C01A8D5B54}" destId="{D1C5C78F-17AE-134C-95AA-8D9D45701550}" srcOrd="0" destOrd="1" presId="urn:microsoft.com/office/officeart/2005/8/layout/chevron2"/>
    <dgm:cxn modelId="{D2AFBE3A-4D8A-2C43-885C-9517D4820691}" type="presOf" srcId="{B164EBF4-6C8F-4041-A100-B473412D0595}" destId="{068DB94C-3F11-3545-99AD-E1ABB60BAE4B}" srcOrd="0" destOrd="0" presId="urn:microsoft.com/office/officeart/2005/8/layout/chevron2"/>
    <dgm:cxn modelId="{21C8153D-409A-EC4C-8D0E-C18BA5D8F86E}" srcId="{EE80077C-79B4-7F44-BDAC-5F4363FF418B}" destId="{9DF71D30-4320-DA4E-AEAC-A25524DC857D}" srcOrd="1" destOrd="0" parTransId="{231083FA-E37B-F045-9873-3C769A2E8B07}" sibTransId="{0E3923DE-E7A6-E940-B3B7-0F5764E1D6CC}"/>
    <dgm:cxn modelId="{4B05DB3D-6B50-6B42-BEBF-C561AC70BAA7}" type="presOf" srcId="{6C7D74FE-EA6E-D74F-B11C-0661C8F0FFB5}" destId="{068DB94C-3F11-3545-99AD-E1ABB60BAE4B}" srcOrd="0" destOrd="1" presId="urn:microsoft.com/office/officeart/2005/8/layout/chevron2"/>
    <dgm:cxn modelId="{885D8D41-C3FC-3D43-9C2D-66223BB505C8}" type="presOf" srcId="{6A689297-7BC5-6344-8CBD-6324A477E912}" destId="{F97D9AF8-9E53-CA48-B1EE-9D6A476192B8}" srcOrd="0" destOrd="0" presId="urn:microsoft.com/office/officeart/2005/8/layout/chevron2"/>
    <dgm:cxn modelId="{3678195E-A84A-7940-88F8-580E96569B9C}" srcId="{9DF71D30-4320-DA4E-AEAC-A25524DC857D}" destId="{C33B4669-D90E-9F43-B9C6-E012D61D0C3E}" srcOrd="1" destOrd="0" parTransId="{24CE8721-A2E9-3441-B203-FE14292027D9}" sibTransId="{6071F038-0E13-EB4C-9CDC-AFFF02D5EEBC}"/>
    <dgm:cxn modelId="{9618EE5E-645F-C744-95EB-837E73453FDC}" type="presOf" srcId="{C2E46801-3ACE-784D-8DA2-AC1446C8A832}" destId="{63D95685-A42F-D24A-9E36-1206EE42424A}" srcOrd="0" destOrd="0" presId="urn:microsoft.com/office/officeart/2005/8/layout/chevron2"/>
    <dgm:cxn modelId="{68140367-2C70-694B-87E0-0367C153FAE3}" type="presOf" srcId="{EE80077C-79B4-7F44-BDAC-5F4363FF418B}" destId="{53D5CAC6-D666-9D4D-81DF-731AE0A1D287}" srcOrd="0" destOrd="0" presId="urn:microsoft.com/office/officeart/2005/8/layout/chevron2"/>
    <dgm:cxn modelId="{1235B875-650B-BE4C-9A93-0BE8617271EC}" srcId="{6A689297-7BC5-6344-8CBD-6324A477E912}" destId="{C2E46801-3ACE-784D-8DA2-AC1446C8A832}" srcOrd="0" destOrd="0" parTransId="{53A58D81-3CD9-0440-B9A0-9759992FF960}" sibTransId="{913C7CD5-4088-8943-BF28-510F9D0CE24F}"/>
    <dgm:cxn modelId="{00437C79-743D-6B48-8A8A-E0661EC2581E}" type="presOf" srcId="{D0C3CA5D-4EC7-9840-93BE-187E5FA8D5B7}" destId="{E8BE5858-8B08-3842-A703-F3664B7FFAE6}" srcOrd="0" destOrd="2" presId="urn:microsoft.com/office/officeart/2005/8/layout/chevron2"/>
    <dgm:cxn modelId="{5918367D-1549-CD45-A19E-5BD55C02409D}" type="presOf" srcId="{C10E0A8B-1C82-B24E-8F07-B540C00C811A}" destId="{D1C5C78F-17AE-134C-95AA-8D9D45701550}" srcOrd="0" destOrd="2" presId="urn:microsoft.com/office/officeart/2005/8/layout/chevron2"/>
    <dgm:cxn modelId="{56FB288C-802D-F841-B6A0-5C8C8A6AFAFA}" type="presOf" srcId="{553D5730-15FE-CE41-8316-AED50847A72E}" destId="{E7BBB525-E799-5D43-B071-57D6BF4CBE5C}" srcOrd="0" destOrd="0" presId="urn:microsoft.com/office/officeart/2005/8/layout/chevron2"/>
    <dgm:cxn modelId="{EBAA4599-0B26-7041-9157-39F4F4899E5D}" srcId="{9DF71D30-4320-DA4E-AEAC-A25524DC857D}" destId="{F00CF318-1FE5-9F43-A648-B1EAD76FEE81}" srcOrd="0" destOrd="0" parTransId="{AFB90AA1-E36B-7848-AC59-179F7FEF8A8E}" sibTransId="{9DFF0209-CA67-B945-837A-E96E9BB02762}"/>
    <dgm:cxn modelId="{9BD2A59D-1A07-B446-B3A3-47270ECD45E8}" srcId="{EE80077C-79B4-7F44-BDAC-5F4363FF418B}" destId="{553D5730-15FE-CE41-8316-AED50847A72E}" srcOrd="0" destOrd="0" parTransId="{74B2F65C-2C7A-5F4C-ABBD-074B4015E54A}" sibTransId="{651A8388-C276-114C-BF1B-1A378DA943AC}"/>
    <dgm:cxn modelId="{9821ED9F-CF5A-E846-9919-67694A9C1D95}" srcId="{6A689297-7BC5-6344-8CBD-6324A477E912}" destId="{B4BB44B9-5054-EF46-B1C0-57F389775724}" srcOrd="1" destOrd="0" parTransId="{3D14B2AA-2F80-1C4F-88BD-3FD630D452DA}" sibTransId="{E74B4DE5-F96A-6A42-A831-3EB31E859A2F}"/>
    <dgm:cxn modelId="{488B8FA4-483B-A443-A654-281180E7939D}" type="presOf" srcId="{F00CF318-1FE5-9F43-A648-B1EAD76FEE81}" destId="{E8BE5858-8B08-3842-A703-F3664B7FFAE6}" srcOrd="0" destOrd="0" presId="urn:microsoft.com/office/officeart/2005/8/layout/chevron2"/>
    <dgm:cxn modelId="{4248BDA7-FC68-0E45-B26B-1FBA7E8F14A0}" type="presOf" srcId="{01C68F71-0DF1-874F-949C-55BE97214616}" destId="{8C578BD2-AFA8-CA42-A7AD-A28E9177241D}" srcOrd="0" destOrd="0" presId="urn:microsoft.com/office/officeart/2005/8/layout/chevron2"/>
    <dgm:cxn modelId="{3C29B8AB-2F24-9247-99AF-8908F86E4AD2}" srcId="{553D5730-15FE-CE41-8316-AED50847A72E}" destId="{B164EBF4-6C8F-4041-A100-B473412D0595}" srcOrd="0" destOrd="0" parTransId="{C890A4E6-EDB8-9C40-A09D-E23697CA3E03}" sibTransId="{EE13960F-3F74-A544-A393-65BCC5C01A4B}"/>
    <dgm:cxn modelId="{CB8D22B4-7884-5D44-B1F1-370F60E17185}" type="presOf" srcId="{1FBCE2E0-44B6-5148-9A60-7DD023EB07A4}" destId="{D1C5C78F-17AE-134C-95AA-8D9D45701550}" srcOrd="0" destOrd="0" presId="urn:microsoft.com/office/officeart/2005/8/layout/chevron2"/>
    <dgm:cxn modelId="{94283AC9-4354-0047-9D13-42299FA7B0D1}" srcId="{9DF71D30-4320-DA4E-AEAC-A25524DC857D}" destId="{D0C3CA5D-4EC7-9840-93BE-187E5FA8D5B7}" srcOrd="2" destOrd="0" parTransId="{F1351278-2E74-E44E-927D-9EC4277AB21F}" sibTransId="{295A78FB-0891-9E45-BCBA-0F7AC4686736}"/>
    <dgm:cxn modelId="{D8BC4BCA-E6C8-544F-B25B-F10217597DD4}" type="presOf" srcId="{B4BB44B9-5054-EF46-B1C0-57F389775724}" destId="{63D95685-A42F-D24A-9E36-1206EE42424A}" srcOrd="0" destOrd="1" presId="urn:microsoft.com/office/officeart/2005/8/layout/chevron2"/>
    <dgm:cxn modelId="{9DD31ACC-74D6-0941-BC45-121166C25579}" srcId="{01C68F71-0DF1-874F-949C-55BE97214616}" destId="{6CD2676E-E0F8-EF44-A5E9-47C01A8D5B54}" srcOrd="1" destOrd="0" parTransId="{3744CF1A-B77B-CF4C-B014-9598EE237BF5}" sibTransId="{C13FCE3A-A63C-314F-94F6-1FCBB40F1D3C}"/>
    <dgm:cxn modelId="{00F2C1CF-B8E2-CC4D-B949-785DCA8C6D6D}" srcId="{EE80077C-79B4-7F44-BDAC-5F4363FF418B}" destId="{6A689297-7BC5-6344-8CBD-6324A477E912}" srcOrd="2" destOrd="0" parTransId="{F32EF54F-AD9A-1F4D-9BDD-A08287B1F94D}" sibTransId="{792B886E-9C02-134B-BA4C-4C0D56751AE3}"/>
    <dgm:cxn modelId="{6871CEDE-F477-2347-B414-675A9D40C6EC}" type="presOf" srcId="{C33B4669-D90E-9F43-B9C6-E012D61D0C3E}" destId="{E8BE5858-8B08-3842-A703-F3664B7FFAE6}" srcOrd="0" destOrd="1" presId="urn:microsoft.com/office/officeart/2005/8/layout/chevron2"/>
    <dgm:cxn modelId="{FC7C6CE2-F15E-1A4D-8B4A-3C8E03B81552}" srcId="{01C68F71-0DF1-874F-949C-55BE97214616}" destId="{C10E0A8B-1C82-B24E-8F07-B540C00C811A}" srcOrd="2" destOrd="0" parTransId="{82F4567E-A8F6-C045-8E5F-D42F3DD266DB}" sibTransId="{E06D7114-5B83-3E4C-894D-FDF50EC3740C}"/>
    <dgm:cxn modelId="{7B2E82E9-7A6D-5540-8E28-42C749804FE1}" srcId="{01C68F71-0DF1-874F-949C-55BE97214616}" destId="{1FBCE2E0-44B6-5148-9A60-7DD023EB07A4}" srcOrd="0" destOrd="0" parTransId="{6AFF6546-ABA3-FD46-A158-2B92F474B26A}" sibTransId="{0FFA8C59-9B10-B94C-BFD2-708AD81EB992}"/>
    <dgm:cxn modelId="{9ED800FC-03B3-8F44-B467-AF656CB7BC48}" type="presOf" srcId="{9DF71D30-4320-DA4E-AEAC-A25524DC857D}" destId="{B18D62BD-297F-7640-9217-A7AFFDBF881E}" srcOrd="0" destOrd="0" presId="urn:microsoft.com/office/officeart/2005/8/layout/chevron2"/>
    <dgm:cxn modelId="{0DE3E29A-650C-4540-B152-C7053272927D}" type="presParOf" srcId="{53D5CAC6-D666-9D4D-81DF-731AE0A1D287}" destId="{4BF8EE91-2B8B-1541-A3F6-D7F566A6FAE8}" srcOrd="0" destOrd="0" presId="urn:microsoft.com/office/officeart/2005/8/layout/chevron2"/>
    <dgm:cxn modelId="{8084A0B6-AE4E-1F40-B73F-91706F038FCC}" type="presParOf" srcId="{4BF8EE91-2B8B-1541-A3F6-D7F566A6FAE8}" destId="{E7BBB525-E799-5D43-B071-57D6BF4CBE5C}" srcOrd="0" destOrd="0" presId="urn:microsoft.com/office/officeart/2005/8/layout/chevron2"/>
    <dgm:cxn modelId="{66C402D8-C030-7749-8F27-805F2C6372FC}" type="presParOf" srcId="{4BF8EE91-2B8B-1541-A3F6-D7F566A6FAE8}" destId="{068DB94C-3F11-3545-99AD-E1ABB60BAE4B}" srcOrd="1" destOrd="0" presId="urn:microsoft.com/office/officeart/2005/8/layout/chevron2"/>
    <dgm:cxn modelId="{B7ED9384-EA06-8D42-BD93-B77BF77E7E99}" type="presParOf" srcId="{53D5CAC6-D666-9D4D-81DF-731AE0A1D287}" destId="{BF6E7907-E74F-434B-9FE6-539D78019203}" srcOrd="1" destOrd="0" presId="urn:microsoft.com/office/officeart/2005/8/layout/chevron2"/>
    <dgm:cxn modelId="{12C022D9-9BF6-4746-85D1-6B8FD4904742}" type="presParOf" srcId="{53D5CAC6-D666-9D4D-81DF-731AE0A1D287}" destId="{6C24E273-D279-FD4D-854E-87D965CFBFBD}" srcOrd="2" destOrd="0" presId="urn:microsoft.com/office/officeart/2005/8/layout/chevron2"/>
    <dgm:cxn modelId="{048DD9D8-BCE7-D24C-9EB8-B1FBCC0AE505}" type="presParOf" srcId="{6C24E273-D279-FD4D-854E-87D965CFBFBD}" destId="{B18D62BD-297F-7640-9217-A7AFFDBF881E}" srcOrd="0" destOrd="0" presId="urn:microsoft.com/office/officeart/2005/8/layout/chevron2"/>
    <dgm:cxn modelId="{7BF0A51A-94C9-D445-9AAE-209FD5824E89}" type="presParOf" srcId="{6C24E273-D279-FD4D-854E-87D965CFBFBD}" destId="{E8BE5858-8B08-3842-A703-F3664B7FFAE6}" srcOrd="1" destOrd="0" presId="urn:microsoft.com/office/officeart/2005/8/layout/chevron2"/>
    <dgm:cxn modelId="{8A477A7B-A506-8D42-9FA4-A0D7218BB269}" type="presParOf" srcId="{53D5CAC6-D666-9D4D-81DF-731AE0A1D287}" destId="{618D7850-A3D8-AB40-BA69-3FC86B7BDCBB}" srcOrd="3" destOrd="0" presId="urn:microsoft.com/office/officeart/2005/8/layout/chevron2"/>
    <dgm:cxn modelId="{B7F58798-EE1B-4A46-999E-24948E8B9FA1}" type="presParOf" srcId="{53D5CAC6-D666-9D4D-81DF-731AE0A1D287}" destId="{5BCB490A-4E2B-3E49-A176-88EF9C367F68}" srcOrd="4" destOrd="0" presId="urn:microsoft.com/office/officeart/2005/8/layout/chevron2"/>
    <dgm:cxn modelId="{5AA3D926-6417-674A-AC8D-3626E3FB0034}" type="presParOf" srcId="{5BCB490A-4E2B-3E49-A176-88EF9C367F68}" destId="{F97D9AF8-9E53-CA48-B1EE-9D6A476192B8}" srcOrd="0" destOrd="0" presId="urn:microsoft.com/office/officeart/2005/8/layout/chevron2"/>
    <dgm:cxn modelId="{6D36ED91-0BA3-874C-9596-6757B3C31F84}" type="presParOf" srcId="{5BCB490A-4E2B-3E49-A176-88EF9C367F68}" destId="{63D95685-A42F-D24A-9E36-1206EE42424A}" srcOrd="1" destOrd="0" presId="urn:microsoft.com/office/officeart/2005/8/layout/chevron2"/>
    <dgm:cxn modelId="{DC60AE61-C5C5-E841-86D5-D1A583733702}" type="presParOf" srcId="{53D5CAC6-D666-9D4D-81DF-731AE0A1D287}" destId="{28926F25-0C23-194E-8DDC-E1F1C00545F8}" srcOrd="5" destOrd="0" presId="urn:microsoft.com/office/officeart/2005/8/layout/chevron2"/>
    <dgm:cxn modelId="{0E37E1A6-D6A9-6541-B2B9-1C70C1D0F3FD}" type="presParOf" srcId="{53D5CAC6-D666-9D4D-81DF-731AE0A1D287}" destId="{84B75830-B9BE-8844-BBE5-F15D3BBDBA3A}" srcOrd="6" destOrd="0" presId="urn:microsoft.com/office/officeart/2005/8/layout/chevron2"/>
    <dgm:cxn modelId="{0B11B50C-39C3-FA42-B89C-A3974E10E532}" type="presParOf" srcId="{84B75830-B9BE-8844-BBE5-F15D3BBDBA3A}" destId="{8C578BD2-AFA8-CA42-A7AD-A28E9177241D}" srcOrd="0" destOrd="0" presId="urn:microsoft.com/office/officeart/2005/8/layout/chevron2"/>
    <dgm:cxn modelId="{0F1B2FDD-C873-3843-9CD0-698CD00C5DAC}" type="presParOf" srcId="{84B75830-B9BE-8844-BBE5-F15D3BBDBA3A}" destId="{D1C5C78F-17AE-134C-95AA-8D9D4570155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BBB525-E799-5D43-B071-57D6BF4CBE5C}">
      <dsp:nvSpPr>
        <dsp:cNvPr id="0" name=""/>
        <dsp:cNvSpPr/>
      </dsp:nvSpPr>
      <dsp:spPr>
        <a:xfrm rot="5400000">
          <a:off x="-171815" y="175318"/>
          <a:ext cx="1145436" cy="801805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Problem</a:t>
          </a:r>
        </a:p>
      </dsp:txBody>
      <dsp:txXfrm rot="-5400000">
        <a:off x="1" y="404406"/>
        <a:ext cx="801805" cy="343631"/>
      </dsp:txXfrm>
    </dsp:sp>
    <dsp:sp modelId="{068DB94C-3F11-3545-99AD-E1ABB60BAE4B}">
      <dsp:nvSpPr>
        <dsp:cNvPr id="0" name=""/>
        <dsp:cNvSpPr/>
      </dsp:nvSpPr>
      <dsp:spPr>
        <a:xfrm rot="5400000">
          <a:off x="3063176" y="-2257868"/>
          <a:ext cx="744533" cy="52672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Setup baseline for RRM channel-switching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Detect excursions and generate alarms</a:t>
          </a:r>
        </a:p>
      </dsp:txBody>
      <dsp:txXfrm rot="-5400000">
        <a:off x="801805" y="39848"/>
        <a:ext cx="5230931" cy="671843"/>
      </dsp:txXfrm>
    </dsp:sp>
    <dsp:sp modelId="{B18D62BD-297F-7640-9217-A7AFFDBF881E}">
      <dsp:nvSpPr>
        <dsp:cNvPr id="0" name=""/>
        <dsp:cNvSpPr/>
      </dsp:nvSpPr>
      <dsp:spPr>
        <a:xfrm rot="5400000">
          <a:off x="-171815" y="1172709"/>
          <a:ext cx="1145436" cy="80180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EDA</a:t>
          </a:r>
        </a:p>
      </dsp:txBody>
      <dsp:txXfrm rot="-5400000">
        <a:off x="1" y="1401797"/>
        <a:ext cx="801805" cy="343631"/>
      </dsp:txXfrm>
    </dsp:sp>
    <dsp:sp modelId="{E8BE5858-8B08-3842-A703-F3664B7FFAE6}">
      <dsp:nvSpPr>
        <dsp:cNvPr id="0" name=""/>
        <dsp:cNvSpPr/>
      </dsp:nvSpPr>
      <dsp:spPr>
        <a:xfrm rot="5400000">
          <a:off x="3063176" y="-1260477"/>
          <a:ext cx="744533" cy="52672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Segment RRM channel-switching by command-reason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Basic data cleaning and statistical analysis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Time-series decomp for seasonality and trend</a:t>
          </a:r>
        </a:p>
      </dsp:txBody>
      <dsp:txXfrm rot="-5400000">
        <a:off x="801805" y="1037239"/>
        <a:ext cx="5230931" cy="671843"/>
      </dsp:txXfrm>
    </dsp:sp>
    <dsp:sp modelId="{F97D9AF8-9E53-CA48-B1EE-9D6A476192B8}">
      <dsp:nvSpPr>
        <dsp:cNvPr id="0" name=""/>
        <dsp:cNvSpPr/>
      </dsp:nvSpPr>
      <dsp:spPr>
        <a:xfrm rot="5400000">
          <a:off x="-171815" y="2170101"/>
          <a:ext cx="1145436" cy="80180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Model selection</a:t>
          </a:r>
        </a:p>
      </dsp:txBody>
      <dsp:txXfrm rot="-5400000">
        <a:off x="1" y="2399189"/>
        <a:ext cx="801805" cy="343631"/>
      </dsp:txXfrm>
    </dsp:sp>
    <dsp:sp modelId="{63D95685-A42F-D24A-9E36-1206EE42424A}">
      <dsp:nvSpPr>
        <dsp:cNvPr id="0" name=""/>
        <dsp:cNvSpPr/>
      </dsp:nvSpPr>
      <dsp:spPr>
        <a:xfrm rot="5400000">
          <a:off x="3063176" y="-263085"/>
          <a:ext cx="744533" cy="52672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Time-of-day model to capture daily seasonality (global)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Median and IQR to define robust uncertainty bounds using history data</a:t>
          </a:r>
        </a:p>
      </dsp:txBody>
      <dsp:txXfrm rot="-5400000">
        <a:off x="801805" y="2034631"/>
        <a:ext cx="5230931" cy="671843"/>
      </dsp:txXfrm>
    </dsp:sp>
    <dsp:sp modelId="{8C578BD2-AFA8-CA42-A7AD-A28E9177241D}">
      <dsp:nvSpPr>
        <dsp:cNvPr id="0" name=""/>
        <dsp:cNvSpPr/>
      </dsp:nvSpPr>
      <dsp:spPr>
        <a:xfrm rot="5400000">
          <a:off x="-171815" y="3167493"/>
          <a:ext cx="1145436" cy="80180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Deploy</a:t>
          </a:r>
        </a:p>
      </dsp:txBody>
      <dsp:txXfrm rot="-5400000">
        <a:off x="1" y="3396581"/>
        <a:ext cx="801805" cy="343631"/>
      </dsp:txXfrm>
    </dsp:sp>
    <dsp:sp modelId="{D1C5C78F-17AE-134C-95AA-8D9D45701550}">
      <dsp:nvSpPr>
        <dsp:cNvPr id="0" name=""/>
        <dsp:cNvSpPr/>
      </dsp:nvSpPr>
      <dsp:spPr>
        <a:xfrm rot="5400000">
          <a:off x="3063176" y="734306"/>
          <a:ext cx="744533" cy="52672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Create </a:t>
          </a:r>
          <a:r>
            <a:rPr lang="en-US" sz="1400" kern="1200" dirty="0" err="1"/>
            <a:t>spark_jobs</a:t>
          </a:r>
          <a:r>
            <a:rPr lang="en-US" sz="1400" kern="1200" dirty="0"/>
            <a:t> </a:t>
          </a:r>
          <a:r>
            <a:rPr lang="en-US" sz="1400" b="1" kern="1200" dirty="0"/>
            <a:t>aggregator (Amit)</a:t>
          </a:r>
          <a:r>
            <a:rPr lang="en-US" sz="1400" kern="1200" dirty="0"/>
            <a:t> and </a:t>
          </a:r>
          <a:r>
            <a:rPr lang="en-US" sz="1400" b="1" kern="1200" dirty="0" err="1"/>
            <a:t>event_generator</a:t>
          </a:r>
          <a:endParaRPr lang="en-US" sz="14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Create airflow DAG for hourly event generation (Amit)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Persist anomaly count and scores in S3 and send to </a:t>
          </a:r>
          <a:r>
            <a:rPr lang="en-US" sz="1400" kern="1200" dirty="0" err="1"/>
            <a:t>SignalFX</a:t>
          </a:r>
          <a:endParaRPr lang="en-US" sz="1400" kern="1200" dirty="0"/>
        </a:p>
      </dsp:txBody>
      <dsp:txXfrm rot="-5400000">
        <a:off x="801805" y="3032023"/>
        <a:ext cx="5230931" cy="6718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t 2">
  <p:cSld name="alt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 descr="Mist_PowerPoint_Grid_Graphics_3.jpg"/>
          <p:cNvPicPr preferRelativeResize="0"/>
          <p:nvPr/>
        </p:nvPicPr>
        <p:blipFill rotWithShape="1">
          <a:blip r:embed="rId2">
            <a:alphaModFix/>
          </a:blip>
          <a:srcRect t="60929"/>
          <a:stretch/>
        </p:blipFill>
        <p:spPr>
          <a:xfrm rot="10800000">
            <a:off x="-1" y="-2"/>
            <a:ext cx="9144000" cy="194779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>
            <a:spLocks noGrp="1"/>
          </p:cNvSpPr>
          <p:nvPr>
            <p:ph type="ctrTitle"/>
          </p:nvPr>
        </p:nvSpPr>
        <p:spPr>
          <a:xfrm>
            <a:off x="228598" y="1227254"/>
            <a:ext cx="57003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800"/>
              <a:buFont typeface="Arial"/>
              <a:buNone/>
              <a:defRPr sz="3800" b="0">
                <a:solidFill>
                  <a:schemeClr val="accen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1"/>
          </p:nvPr>
        </p:nvSpPr>
        <p:spPr>
          <a:xfrm>
            <a:off x="241476" y="3025064"/>
            <a:ext cx="56874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" name="Google Shape;60;p14"/>
          <p:cNvSpPr txBox="1"/>
          <p:nvPr/>
        </p:nvSpPr>
        <p:spPr>
          <a:xfrm>
            <a:off x="256638" y="4757783"/>
            <a:ext cx="19524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©2017 Mist Systems. Proprietary &amp; Confidential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257174" y="4078439"/>
            <a:ext cx="56718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Google Shape;62;p14"/>
          <p:cNvSpPr/>
          <p:nvPr/>
        </p:nvSpPr>
        <p:spPr>
          <a:xfrm>
            <a:off x="8633197" y="4729655"/>
            <a:ext cx="365700" cy="41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Section Header">
  <p:cSld name="5_Section Header"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title"/>
          </p:nvPr>
        </p:nvSpPr>
        <p:spPr>
          <a:xfrm>
            <a:off x="239808" y="581078"/>
            <a:ext cx="57093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4" name="Google Shape;104;p24"/>
          <p:cNvSpPr txBox="1">
            <a:spLocks noGrp="1"/>
          </p:cNvSpPr>
          <p:nvPr>
            <p:ph type="body" idx="1"/>
          </p:nvPr>
        </p:nvSpPr>
        <p:spPr>
          <a:xfrm>
            <a:off x="245418" y="3198444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5" name="Google Shape;105;p24"/>
          <p:cNvSpPr txBox="1"/>
          <p:nvPr/>
        </p:nvSpPr>
        <p:spPr>
          <a:xfrm>
            <a:off x="256638" y="4757783"/>
            <a:ext cx="19524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©2019 Mist Systems, a Juniper company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hank you">
  <p:cSld name="1_Thank you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5" descr="Mist_PowerPoint_Grid_Graphics_3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158142"/>
            <a:ext cx="9144000" cy="498535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5"/>
          <p:cNvSpPr txBox="1"/>
          <p:nvPr/>
        </p:nvSpPr>
        <p:spPr>
          <a:xfrm>
            <a:off x="256638" y="4757783"/>
            <a:ext cx="19524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©2017 Mist Systems. Proprietary &amp; Confidential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5"/>
          <p:cNvSpPr txBox="1"/>
          <p:nvPr/>
        </p:nvSpPr>
        <p:spPr>
          <a:xfrm>
            <a:off x="2052234" y="2089693"/>
            <a:ext cx="31632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</a:pPr>
            <a:r>
              <a:rPr lang="en"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5"/>
          <p:cNvSpPr/>
          <p:nvPr/>
        </p:nvSpPr>
        <p:spPr>
          <a:xfrm>
            <a:off x="8570135" y="0"/>
            <a:ext cx="517200" cy="3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29095" y="158142"/>
            <a:ext cx="2720894" cy="136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>
  <p:cSld name="Closing Slide">
    <p:bg>
      <p:bgPr>
        <a:solidFill>
          <a:schemeClr val="lt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6" descr="Mist_PowerPoint_Grid_Graphics_3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81421" y="1"/>
            <a:ext cx="9162794" cy="515406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6"/>
          <p:cNvSpPr txBox="1"/>
          <p:nvPr/>
        </p:nvSpPr>
        <p:spPr>
          <a:xfrm>
            <a:off x="256638" y="4757783"/>
            <a:ext cx="19524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©2017 Mist Systems. Proprietary &amp; Confidential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73660" y="1672683"/>
            <a:ext cx="3018263" cy="1509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body" idx="1"/>
          </p:nvPr>
        </p:nvSpPr>
        <p:spPr>
          <a:xfrm>
            <a:off x="249422" y="998288"/>
            <a:ext cx="4165500" cy="3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2"/>
          </p:nvPr>
        </p:nvSpPr>
        <p:spPr>
          <a:xfrm>
            <a:off x="4629150" y="998288"/>
            <a:ext cx="4165500" cy="3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241928" y="131313"/>
            <a:ext cx="7102800" cy="4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onnectivity">
  <p:cSld name="Title - Connectivit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body" idx="1"/>
          </p:nvPr>
        </p:nvSpPr>
        <p:spPr>
          <a:xfrm>
            <a:off x="1663381" y="3172697"/>
            <a:ext cx="4584466" cy="30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1500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2pPr>
            <a:lvl3pPr marL="1371600" lvl="2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4" name="Google Shape;134;p29"/>
          <p:cNvSpPr txBox="1">
            <a:spLocks noGrp="1"/>
          </p:cNvSpPr>
          <p:nvPr>
            <p:ph type="ctrTitle"/>
          </p:nvPr>
        </p:nvSpPr>
        <p:spPr>
          <a:xfrm>
            <a:off x="1663379" y="1283677"/>
            <a:ext cx="6464620" cy="108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Lato"/>
              <a:buNone/>
              <a:defRPr sz="36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subTitle" idx="2"/>
          </p:nvPr>
        </p:nvSpPr>
        <p:spPr>
          <a:xfrm>
            <a:off x="1663381" y="2610074"/>
            <a:ext cx="5787549" cy="323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 b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6" name="Google Shape;136;p29"/>
          <p:cNvSpPr txBox="1">
            <a:spLocks noGrp="1"/>
          </p:cNvSpPr>
          <p:nvPr>
            <p:ph type="body" idx="3"/>
          </p:nvPr>
        </p:nvSpPr>
        <p:spPr>
          <a:xfrm>
            <a:off x="1663379" y="3501192"/>
            <a:ext cx="3520678" cy="239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28994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">
  <p:cSld name="Title 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>
            <a:spLocks noGrp="1"/>
          </p:cNvSpPr>
          <p:nvPr>
            <p:ph type="title"/>
          </p:nvPr>
        </p:nvSpPr>
        <p:spPr>
          <a:xfrm>
            <a:off x="453008" y="94328"/>
            <a:ext cx="8303431" cy="642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19729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" type="obj">
  <p:cSld name="Title &amp; conten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453008" y="94328"/>
            <a:ext cx="8303431" cy="642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body" idx="1"/>
          </p:nvPr>
        </p:nvSpPr>
        <p:spPr>
          <a:xfrm>
            <a:off x="453008" y="1121441"/>
            <a:ext cx="8303431" cy="3299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marL="914400" lvl="1" indent="-29845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/>
            </a:lvl2pPr>
            <a:lvl3pPr marL="1371600" lvl="2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3994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green corner">
  <p:cSld name="Title green corner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5"/>
          <p:cNvSpPr txBox="1">
            <a:spLocks noGrp="1"/>
          </p:cNvSpPr>
          <p:nvPr>
            <p:ph type="title"/>
          </p:nvPr>
        </p:nvSpPr>
        <p:spPr>
          <a:xfrm>
            <a:off x="453008" y="94328"/>
            <a:ext cx="8303431" cy="642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3" name="Google Shape;213;p45"/>
          <p:cNvSpPr txBox="1">
            <a:spLocks noGrp="1"/>
          </p:cNvSpPr>
          <p:nvPr>
            <p:ph type="body" idx="1"/>
          </p:nvPr>
        </p:nvSpPr>
        <p:spPr>
          <a:xfrm>
            <a:off x="7665554" y="110775"/>
            <a:ext cx="1365691" cy="131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1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56381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ubtitle">
  <p:cSld name="Title subtitle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2"/>
          <p:cNvSpPr txBox="1">
            <a:spLocks noGrp="1"/>
          </p:cNvSpPr>
          <p:nvPr>
            <p:ph type="title"/>
          </p:nvPr>
        </p:nvSpPr>
        <p:spPr>
          <a:xfrm>
            <a:off x="453008" y="94328"/>
            <a:ext cx="8303431" cy="642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5" name="Google Shape;145;p32"/>
          <p:cNvSpPr txBox="1">
            <a:spLocks noGrp="1"/>
          </p:cNvSpPr>
          <p:nvPr>
            <p:ph type="body" idx="1"/>
          </p:nvPr>
        </p:nvSpPr>
        <p:spPr>
          <a:xfrm>
            <a:off x="453008" y="794905"/>
            <a:ext cx="8311146" cy="345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700"/>
              <a:buNone/>
              <a:defRPr sz="1700" b="1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319779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n Bullet Content">
  <p:cSld name="Non Bullet Conten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3"/>
          <p:cNvSpPr txBox="1">
            <a:spLocks noGrp="1"/>
          </p:cNvSpPr>
          <p:nvPr>
            <p:ph type="title"/>
          </p:nvPr>
        </p:nvSpPr>
        <p:spPr>
          <a:xfrm>
            <a:off x="499343" y="164398"/>
            <a:ext cx="82449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8" name="Google Shape;148;p33"/>
          <p:cNvSpPr txBox="1">
            <a:spLocks noGrp="1"/>
          </p:cNvSpPr>
          <p:nvPr>
            <p:ph type="body" idx="1"/>
          </p:nvPr>
        </p:nvSpPr>
        <p:spPr>
          <a:xfrm>
            <a:off x="496139" y="1203757"/>
            <a:ext cx="82479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/>
            </a:lvl1pPr>
            <a:lvl2pPr marL="914400" lvl="1" indent="-2921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/>
            </a:lvl2pPr>
            <a:lvl3pPr marL="1371600" lvl="2" indent="-2921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/>
            </a:lvl3pPr>
            <a:lvl4pPr marL="1828800" lvl="3" indent="-2921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/>
            </a:lvl4pPr>
            <a:lvl5pPr marL="2286000" lvl="4" indent="-292100" algn="l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/>
            </a:lvl5pPr>
            <a:lvl6pPr marL="2743200" lvl="5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/>
            </a:lvl6pPr>
            <a:lvl7pPr marL="3200400" lvl="6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/>
            </a:lvl7pPr>
            <a:lvl8pPr marL="3657600" lvl="7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/>
            </a:lvl8pPr>
            <a:lvl9pPr marL="4114800" lvl="8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9" name="Google Shape;149;p33"/>
          <p:cNvSpPr txBox="1">
            <a:spLocks noGrp="1"/>
          </p:cNvSpPr>
          <p:nvPr>
            <p:ph type="ftr" idx="11"/>
          </p:nvPr>
        </p:nvSpPr>
        <p:spPr>
          <a:xfrm>
            <a:off x="3898380" y="4875081"/>
            <a:ext cx="1363200" cy="20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50" name="Google Shape;150;p33"/>
          <p:cNvSpPr txBox="1">
            <a:spLocks noGrp="1"/>
          </p:cNvSpPr>
          <p:nvPr>
            <p:ph type="sldNum" idx="12"/>
          </p:nvPr>
        </p:nvSpPr>
        <p:spPr>
          <a:xfrm>
            <a:off x="8471220" y="4952749"/>
            <a:ext cx="245400" cy="123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800" b="0" i="0" u="none" strike="noStrike" cap="non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2594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0" y="4784047"/>
            <a:ext cx="9144000" cy="35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5" descr="Mist_PowerPoint_Grid_Graphics_3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81775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74422" y="81775"/>
            <a:ext cx="2601950" cy="130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 and Subtitle"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4"/>
          <p:cNvSpPr txBox="1">
            <a:spLocks noGrp="1"/>
          </p:cNvSpPr>
          <p:nvPr>
            <p:ph type="title"/>
          </p:nvPr>
        </p:nvSpPr>
        <p:spPr>
          <a:xfrm>
            <a:off x="453008" y="94328"/>
            <a:ext cx="8303431" cy="642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3" name="Google Shape;153;p34"/>
          <p:cNvSpPr txBox="1">
            <a:spLocks noGrp="1"/>
          </p:cNvSpPr>
          <p:nvPr>
            <p:ph type="body" idx="1"/>
          </p:nvPr>
        </p:nvSpPr>
        <p:spPr>
          <a:xfrm>
            <a:off x="453008" y="841297"/>
            <a:ext cx="8311146" cy="345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615F61"/>
              </a:buClr>
              <a:buSzPts val="1500"/>
              <a:buNone/>
              <a:defRPr sz="1500" b="1">
                <a:solidFill>
                  <a:srgbClr val="615F6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marL="1371600" lvl="2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marL="2286000" lvl="4" indent="-3175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3328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241928" y="131313"/>
            <a:ext cx="7102800" cy="4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249422" y="998288"/>
            <a:ext cx="8433600" cy="38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>
          <p15:clr>
            <a:srgbClr val="FBAE40"/>
          </p15:clr>
        </p15:guide>
        <p15:guide id="2" pos="31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241928" y="142815"/>
            <a:ext cx="80067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055696" y="4806534"/>
            <a:ext cx="842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B2BE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AEB2B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B2BE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AEB2BE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B2BE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AEB2BE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B2BE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AEB2BE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B2BE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AEB2BE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B2BE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AEB2BE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B2BE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AEB2BE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B2BE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AEB2BE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B2BE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AEB2B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241929" y="142816"/>
            <a:ext cx="85569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9" descr="Mist_PowerPoint_Grid_Graphics_3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498535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9"/>
          <p:cNvSpPr txBox="1"/>
          <p:nvPr/>
        </p:nvSpPr>
        <p:spPr>
          <a:xfrm>
            <a:off x="256638" y="4757783"/>
            <a:ext cx="19524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©2017 Mist Systems. Proprietary &amp; Confidential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9"/>
          <p:cNvSpPr txBox="1"/>
          <p:nvPr/>
        </p:nvSpPr>
        <p:spPr>
          <a:xfrm>
            <a:off x="2090071" y="2083386"/>
            <a:ext cx="31632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rial"/>
              <a:buNone/>
            </a:pPr>
            <a:r>
              <a:rPr lang="en" sz="4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Thank you.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62188" y="304800"/>
            <a:ext cx="2601950" cy="130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244303" y="903276"/>
            <a:ext cx="8546400" cy="4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241928" y="131313"/>
            <a:ext cx="7102800" cy="4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body" idx="2"/>
          </p:nvPr>
        </p:nvSpPr>
        <p:spPr>
          <a:xfrm>
            <a:off x="249422" y="1318051"/>
            <a:ext cx="8433600" cy="34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1" descr="Mist_PowerPoint_Grid_Graphics_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164652" y="1896311"/>
            <a:ext cx="52074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body" idx="1"/>
          </p:nvPr>
        </p:nvSpPr>
        <p:spPr>
          <a:xfrm>
            <a:off x="201577" y="421093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Google Shape;88;p21"/>
          <p:cNvSpPr txBox="1"/>
          <p:nvPr/>
        </p:nvSpPr>
        <p:spPr>
          <a:xfrm>
            <a:off x="256638" y="4757783"/>
            <a:ext cx="19524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©2017 Mist Systems. Proprietary &amp; Confidential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" name="Google Shape;89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11206" y="5544141"/>
            <a:ext cx="1319752" cy="13197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ection Header">
  <p:cSld name="2_Section Header"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/>
          <p:nvPr/>
        </p:nvSpPr>
        <p:spPr>
          <a:xfrm>
            <a:off x="0" y="0"/>
            <a:ext cx="9144000" cy="3066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3"/>
          <p:cNvSpPr txBox="1">
            <a:spLocks noGrp="1"/>
          </p:cNvSpPr>
          <p:nvPr>
            <p:ph type="title"/>
          </p:nvPr>
        </p:nvSpPr>
        <p:spPr>
          <a:xfrm>
            <a:off x="239808" y="581078"/>
            <a:ext cx="57093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body" idx="1"/>
          </p:nvPr>
        </p:nvSpPr>
        <p:spPr>
          <a:xfrm>
            <a:off x="245418" y="3198444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0" name="Google Shape;100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69757" y="4454978"/>
            <a:ext cx="1724719" cy="8623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41928" y="131313"/>
            <a:ext cx="7102800" cy="4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/>
          <p:nvPr/>
        </p:nvSpPr>
        <p:spPr>
          <a:xfrm>
            <a:off x="210376" y="4754437"/>
            <a:ext cx="19524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B8295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rgbClr val="7B8295"/>
                </a:solidFill>
                <a:latin typeface="Arial"/>
                <a:ea typeface="Arial"/>
                <a:cs typeface="Arial"/>
                <a:sym typeface="Arial"/>
              </a:rPr>
              <a:t>©20</a:t>
            </a:r>
            <a:r>
              <a:rPr lang="en" sz="600">
                <a:solidFill>
                  <a:srgbClr val="7B8295"/>
                </a:solidFill>
              </a:rPr>
              <a:t>20</a:t>
            </a:r>
            <a:r>
              <a:rPr lang="en" sz="600" b="0" i="0" u="none" strike="noStrike" cap="none">
                <a:solidFill>
                  <a:srgbClr val="7B8295"/>
                </a:solidFill>
                <a:latin typeface="Arial"/>
                <a:ea typeface="Arial"/>
                <a:cs typeface="Arial"/>
                <a:sym typeface="Arial"/>
              </a:rPr>
              <a:t> Mist Systems, a Juniper company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" name="Google Shape;53;p13"/>
          <p:cNvCxnSpPr/>
          <p:nvPr/>
        </p:nvCxnSpPr>
        <p:spPr>
          <a:xfrm>
            <a:off x="299369" y="691763"/>
            <a:ext cx="8487600" cy="0"/>
          </a:xfrm>
          <a:prstGeom prst="straightConnector1">
            <a:avLst/>
          </a:prstGeom>
          <a:noFill/>
          <a:ln w="12700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Google Shape;54;p13"/>
          <p:cNvSpPr txBox="1"/>
          <p:nvPr/>
        </p:nvSpPr>
        <p:spPr>
          <a:xfrm>
            <a:off x="8516110" y="4816255"/>
            <a:ext cx="382200" cy="1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"/>
              <a:buFont typeface="Arial"/>
              <a:buNone/>
            </a:pPr>
            <a:fld id="{00000000-1234-1234-1234-123412341234}" type="slidenum">
              <a:rPr lang="en" sz="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6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7419279" y="0"/>
            <a:ext cx="1724719" cy="86236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6DD878-56B0-A04A-8BA5-09CF67179CB6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4011613" y="5036820"/>
            <a:ext cx="957262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en-US" sz="7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Juniper Business Use Only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slide" Target="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3C081-4BF3-1A4D-91EA-99F539F61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597" y="1227254"/>
            <a:ext cx="7915277" cy="1790700"/>
          </a:xfrm>
        </p:spPr>
        <p:txBody>
          <a:bodyPr/>
          <a:lstStyle/>
          <a:p>
            <a:r>
              <a:rPr lang="en-US" dirty="0"/>
              <a:t>RRM-local Anomaly Detection (v1)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FE2AA6-ADB8-D943-A293-2E5D6297A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476" y="3025063"/>
            <a:ext cx="5687400" cy="1346911"/>
          </a:xfrm>
        </p:spPr>
        <p:txBody>
          <a:bodyPr/>
          <a:lstStyle/>
          <a:p>
            <a:r>
              <a:rPr lang="en-US" dirty="0" err="1"/>
              <a:t>Ruchit</a:t>
            </a:r>
            <a:r>
              <a:rPr lang="en-US" dirty="0"/>
              <a:t> Mehta</a:t>
            </a:r>
          </a:p>
          <a:p>
            <a:r>
              <a:rPr lang="en-US" dirty="0" err="1"/>
              <a:t>Wenfeng</a:t>
            </a:r>
            <a:r>
              <a:rPr lang="en-US" dirty="0"/>
              <a:t> Wang</a:t>
            </a:r>
          </a:p>
          <a:p>
            <a:r>
              <a:rPr lang="en-US" dirty="0"/>
              <a:t>Amit Pillay</a:t>
            </a:r>
          </a:p>
          <a:p>
            <a:r>
              <a:rPr lang="en-US" dirty="0"/>
              <a:t>Shirley Wu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BFB2EE-4EDB-2D44-A4F1-73D733D15ED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0" y="4562474"/>
            <a:ext cx="1776074" cy="249389"/>
          </a:xfrm>
        </p:spPr>
        <p:txBody>
          <a:bodyPr/>
          <a:lstStyle/>
          <a:p>
            <a:r>
              <a:rPr lang="en-US" dirty="0"/>
              <a:t>03/17/2021</a:t>
            </a:r>
          </a:p>
        </p:txBody>
      </p:sp>
    </p:spTree>
    <p:extLst>
      <p:ext uri="{BB962C8B-B14F-4D97-AF65-F5344CB8AC3E}">
        <p14:creationId xmlns:p14="http://schemas.microsoft.com/office/powerpoint/2010/main" val="1628912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F9392-2708-834B-8E88-3F745C8D9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Aggregation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AD790-28DF-8F48-84F2-DEA6CCC40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183" y="845216"/>
            <a:ext cx="8303431" cy="3299217"/>
          </a:xfrm>
        </p:spPr>
        <p:txBody>
          <a:bodyPr>
            <a:normAutofit fontScale="92500" lnSpcReduction="20000"/>
          </a:bodyPr>
          <a:lstStyle/>
          <a:p>
            <a:r>
              <a:rPr lang="en-US" sz="1500" dirty="0"/>
              <a:t>Source bucket: </a:t>
            </a:r>
            <a:r>
              <a:rPr lang="en-US" sz="1500" dirty="0">
                <a:solidFill>
                  <a:schemeClr val="accent2"/>
                </a:solidFill>
              </a:rPr>
              <a:t>mist-</a:t>
            </a:r>
            <a:r>
              <a:rPr lang="en-US" sz="1500" dirty="0" err="1">
                <a:solidFill>
                  <a:schemeClr val="accent2"/>
                </a:solidFill>
              </a:rPr>
              <a:t>secorapp</a:t>
            </a:r>
            <a:r>
              <a:rPr lang="en-US" sz="1500" dirty="0">
                <a:solidFill>
                  <a:schemeClr val="accent2"/>
                </a:solidFill>
              </a:rPr>
              <a:t>-&lt;env&gt;/</a:t>
            </a:r>
            <a:r>
              <a:rPr lang="en-US" sz="1500" dirty="0" err="1">
                <a:solidFill>
                  <a:schemeClr val="accent2"/>
                </a:solidFill>
              </a:rPr>
              <a:t>rrm</a:t>
            </a:r>
            <a:r>
              <a:rPr lang="en-US" sz="1500" dirty="0">
                <a:solidFill>
                  <a:schemeClr val="accent2"/>
                </a:solidFill>
              </a:rPr>
              <a:t>-local/</a:t>
            </a:r>
            <a:r>
              <a:rPr lang="en-US" sz="1500" dirty="0" err="1">
                <a:solidFill>
                  <a:schemeClr val="accent2"/>
                </a:solidFill>
              </a:rPr>
              <a:t>rrm</a:t>
            </a:r>
            <a:r>
              <a:rPr lang="en-US" sz="1500" dirty="0">
                <a:solidFill>
                  <a:schemeClr val="accent2"/>
                </a:solidFill>
              </a:rPr>
              <a:t>-local-&lt;env&gt;</a:t>
            </a:r>
          </a:p>
          <a:p>
            <a:r>
              <a:rPr lang="en-US" sz="1500" dirty="0"/>
              <a:t>Entity Fields:</a:t>
            </a:r>
          </a:p>
          <a:p>
            <a:pPr lvl="1"/>
            <a:r>
              <a:rPr lang="en-US" sz="1500" dirty="0" err="1">
                <a:solidFill>
                  <a:schemeClr val="accent2"/>
                </a:solidFill>
              </a:rPr>
              <a:t>org_id</a:t>
            </a:r>
            <a:endParaRPr lang="en-US" sz="1500" dirty="0">
              <a:solidFill>
                <a:schemeClr val="accent2"/>
              </a:solidFill>
            </a:endParaRPr>
          </a:p>
          <a:p>
            <a:pPr lvl="1"/>
            <a:r>
              <a:rPr lang="en-US" sz="1500" dirty="0" err="1">
                <a:solidFill>
                  <a:schemeClr val="accent2"/>
                </a:solidFill>
              </a:rPr>
              <a:t>site_id</a:t>
            </a:r>
            <a:endParaRPr lang="en-US" sz="1500" dirty="0">
              <a:solidFill>
                <a:schemeClr val="accent2"/>
              </a:solidFill>
            </a:endParaRPr>
          </a:p>
          <a:p>
            <a:pPr lvl="1"/>
            <a:r>
              <a:rPr lang="en-US" sz="1500" dirty="0">
                <a:solidFill>
                  <a:schemeClr val="accent2"/>
                </a:solidFill>
              </a:rPr>
              <a:t>band</a:t>
            </a:r>
          </a:p>
          <a:p>
            <a:pPr lvl="1"/>
            <a:r>
              <a:rPr lang="en-US" sz="1500" dirty="0">
                <a:solidFill>
                  <a:schemeClr val="accent2"/>
                </a:solidFill>
              </a:rPr>
              <a:t>command</a:t>
            </a:r>
          </a:p>
          <a:p>
            <a:pPr lvl="1"/>
            <a:r>
              <a:rPr lang="en-US" sz="1500" dirty="0">
                <a:solidFill>
                  <a:schemeClr val="accent2"/>
                </a:solidFill>
              </a:rPr>
              <a:t>reason</a:t>
            </a:r>
          </a:p>
          <a:p>
            <a:pPr lvl="1"/>
            <a:r>
              <a:rPr lang="en-US" sz="1500" dirty="0">
                <a:solidFill>
                  <a:schemeClr val="accent2"/>
                </a:solidFill>
              </a:rPr>
              <a:t>timestamp</a:t>
            </a:r>
          </a:p>
          <a:p>
            <a:r>
              <a:rPr lang="en-US" sz="1500" dirty="0"/>
              <a:t>Aggregation: </a:t>
            </a:r>
            <a:r>
              <a:rPr lang="en-US" sz="1500" dirty="0">
                <a:solidFill>
                  <a:schemeClr val="accent2"/>
                </a:solidFill>
              </a:rPr>
              <a:t>Every hour</a:t>
            </a:r>
            <a:r>
              <a:rPr lang="en-US" sz="1500" dirty="0"/>
              <a:t>, </a:t>
            </a:r>
            <a:r>
              <a:rPr lang="en-US" sz="1500" dirty="0">
                <a:solidFill>
                  <a:schemeClr val="accent2"/>
                </a:solidFill>
              </a:rPr>
              <a:t>we look at the past hour’s source data, for each group of (org, site, band, command, reason) we round the timestamp to floor to 10</a:t>
            </a:r>
            <a:r>
              <a:rPr lang="en-US" sz="1500" baseline="30000" dirty="0">
                <a:solidFill>
                  <a:schemeClr val="accent2"/>
                </a:solidFill>
              </a:rPr>
              <a:t>th</a:t>
            </a:r>
            <a:r>
              <a:rPr lang="en-US" sz="1500" dirty="0">
                <a:solidFill>
                  <a:schemeClr val="accent2"/>
                </a:solidFill>
              </a:rPr>
              <a:t> min and then count the number of entries </a:t>
            </a:r>
          </a:p>
          <a:p>
            <a:r>
              <a:rPr lang="en-US" sz="1500" dirty="0"/>
              <a:t>Destination bucket: </a:t>
            </a:r>
            <a:r>
              <a:rPr lang="en-US" sz="1500" dirty="0">
                <a:solidFill>
                  <a:schemeClr val="accent2"/>
                </a:solidFill>
              </a:rPr>
              <a:t>mist-aggregated-stats-&lt;env&gt;/aggregated-stats/</a:t>
            </a:r>
            <a:r>
              <a:rPr lang="en-US" sz="1500" dirty="0" err="1">
                <a:solidFill>
                  <a:schemeClr val="accent2"/>
                </a:solidFill>
              </a:rPr>
              <a:t>rrm_local_cmd_count</a:t>
            </a:r>
            <a:endParaRPr lang="en-US" sz="1500" dirty="0">
              <a:solidFill>
                <a:schemeClr val="accent2"/>
              </a:solidFill>
            </a:endParaRPr>
          </a:p>
          <a:p>
            <a:r>
              <a:rPr lang="en-US" sz="1500" dirty="0"/>
              <a:t>Airflow: </a:t>
            </a:r>
            <a:r>
              <a:rPr lang="en-US" sz="1500" dirty="0">
                <a:solidFill>
                  <a:schemeClr val="accent2"/>
                </a:solidFill>
              </a:rPr>
              <a:t>Runs hourly as a part of “</a:t>
            </a:r>
            <a:r>
              <a:rPr lang="en-US" sz="1500" dirty="0" err="1">
                <a:solidFill>
                  <a:schemeClr val="accent2"/>
                </a:solidFill>
              </a:rPr>
              <a:t>stats_and_consumer</a:t>
            </a:r>
            <a:r>
              <a:rPr lang="en-US" sz="1500" dirty="0">
                <a:solidFill>
                  <a:schemeClr val="accent2"/>
                </a:solidFill>
              </a:rPr>
              <a:t>” </a:t>
            </a:r>
            <a:r>
              <a:rPr lang="en-US" sz="1500" dirty="0" err="1">
                <a:solidFill>
                  <a:schemeClr val="accent2"/>
                </a:solidFill>
              </a:rPr>
              <a:t>dag</a:t>
            </a:r>
            <a:endParaRPr lang="en-US" sz="1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92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3D910-429E-CD4E-96E1-14FD58B92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Aggregated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26A06-8068-0148-8607-D0A1CB39D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500" dirty="0"/>
              <a:t>Row(</a:t>
            </a:r>
            <a:r>
              <a:rPr lang="en-US" sz="1500" dirty="0" err="1"/>
              <a:t>org_id</a:t>
            </a:r>
            <a:r>
              <a:rPr lang="en-US" sz="1500" dirty="0"/>
              <a:t>='810064a3-9792-45d9-9dd0-408cdf87b017', </a:t>
            </a:r>
            <a:r>
              <a:rPr lang="en-US" sz="1500" dirty="0" err="1"/>
              <a:t>site_id</a:t>
            </a:r>
            <a:r>
              <a:rPr lang="en-US" sz="1500" dirty="0"/>
              <a:t>='ddc6d36c-a03a-41f6-962f-ebb9ff13c54d', band='5', command='scan-anomaly', reason='</a:t>
            </a:r>
            <a:r>
              <a:rPr lang="en-US" sz="1500" dirty="0" err="1"/>
              <a:t>wifi</a:t>
            </a:r>
            <a:r>
              <a:rPr lang="en-US" sz="1500" dirty="0"/>
              <a:t>-cochannel-external', timestamp=1613010000, </a:t>
            </a:r>
            <a:r>
              <a:rPr lang="en-US" sz="1500" dirty="0" err="1"/>
              <a:t>rrm_local_cmd_count</a:t>
            </a:r>
            <a:r>
              <a:rPr lang="en-US" sz="1500" dirty="0"/>
              <a:t>=1, </a:t>
            </a:r>
            <a:r>
              <a:rPr lang="en-US" sz="1500" dirty="0" err="1"/>
              <a:t>stats_agg_time</a:t>
            </a:r>
            <a:r>
              <a:rPr lang="en-US" sz="1500" dirty="0"/>
              <a:t>=1613008800),</a:t>
            </a:r>
          </a:p>
          <a:p>
            <a:r>
              <a:rPr lang="en-US" sz="1500" dirty="0"/>
              <a:t> Row(</a:t>
            </a:r>
            <a:r>
              <a:rPr lang="en-US" sz="1500" dirty="0" err="1"/>
              <a:t>org_id</a:t>
            </a:r>
            <a:r>
              <a:rPr lang="en-US" sz="1500" dirty="0"/>
              <a:t>='5a578f3c-f094-4d13-a7dd-96f0aaecb5b6', </a:t>
            </a:r>
            <a:r>
              <a:rPr lang="en-US" sz="1500" dirty="0" err="1"/>
              <a:t>site_id</a:t>
            </a:r>
            <a:r>
              <a:rPr lang="en-US" sz="1500" dirty="0"/>
              <a:t>='4d63a5b1-0168-4338-b176-cf068b0244d1', band='5', command='</a:t>
            </a:r>
            <a:r>
              <a:rPr lang="en-US" sz="1500" dirty="0" err="1"/>
              <a:t>rrm</a:t>
            </a:r>
            <a:r>
              <a:rPr lang="en-US" sz="1500" dirty="0"/>
              <a:t>-global', reason='</a:t>
            </a:r>
            <a:r>
              <a:rPr lang="en-US" sz="1500" dirty="0" err="1"/>
              <a:t>rrmG</a:t>
            </a:r>
            <a:r>
              <a:rPr lang="en-US" sz="1500" dirty="0"/>
              <a:t>-scheduled', timestamp=1613010000, </a:t>
            </a:r>
            <a:r>
              <a:rPr lang="en-US" sz="1500" dirty="0" err="1"/>
              <a:t>rrm_local_cmd_count</a:t>
            </a:r>
            <a:r>
              <a:rPr lang="en-US" sz="1500" dirty="0"/>
              <a:t>=12, </a:t>
            </a:r>
            <a:r>
              <a:rPr lang="en-US" sz="1500" dirty="0" err="1"/>
              <a:t>stats_agg_time</a:t>
            </a:r>
            <a:r>
              <a:rPr lang="en-US" sz="1500" dirty="0"/>
              <a:t>=1613008800)</a:t>
            </a:r>
          </a:p>
        </p:txBody>
      </p:sp>
    </p:spTree>
    <p:extLst>
      <p:ext uri="{BB962C8B-B14F-4D97-AF65-F5344CB8AC3E}">
        <p14:creationId xmlns:p14="http://schemas.microsoft.com/office/powerpoint/2010/main" val="1825900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33429-153D-2A4F-B94A-D203649FB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87922-4973-134A-8D78-7E8AC2B35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983" y="835691"/>
            <a:ext cx="8303431" cy="3299217"/>
          </a:xfrm>
        </p:spPr>
        <p:txBody>
          <a:bodyPr>
            <a:noAutofit/>
          </a:bodyPr>
          <a:lstStyle/>
          <a:p>
            <a:r>
              <a:rPr lang="en-US" sz="1500" dirty="0"/>
              <a:t>Source Bucket: </a:t>
            </a:r>
            <a:r>
              <a:rPr lang="en-US" sz="1500" dirty="0">
                <a:solidFill>
                  <a:schemeClr val="accent2"/>
                </a:solidFill>
              </a:rPr>
              <a:t>mist-aggregated-stats-&lt;env&gt;/aggregated-stats/</a:t>
            </a:r>
            <a:r>
              <a:rPr lang="en-US" sz="1500" dirty="0" err="1">
                <a:solidFill>
                  <a:schemeClr val="accent2"/>
                </a:solidFill>
              </a:rPr>
              <a:t>rrm_local_cmd_count</a:t>
            </a:r>
            <a:endParaRPr lang="en-US" sz="1500" dirty="0"/>
          </a:p>
          <a:p>
            <a:r>
              <a:rPr lang="en-US" sz="1500" dirty="0"/>
              <a:t>Anomaly Detection and Scoring</a:t>
            </a:r>
          </a:p>
          <a:p>
            <a:pPr lvl="1"/>
            <a:r>
              <a:rPr lang="en-US" sz="1500" dirty="0" err="1">
                <a:solidFill>
                  <a:schemeClr val="accent2"/>
                </a:solidFill>
              </a:rPr>
              <a:t>Rrm</a:t>
            </a:r>
            <a:r>
              <a:rPr lang="en-US" sz="1500" dirty="0">
                <a:solidFill>
                  <a:schemeClr val="accent2"/>
                </a:solidFill>
              </a:rPr>
              <a:t> Local Anomaly event generator loads the pretrained model from cloud </a:t>
            </a:r>
          </a:p>
          <a:p>
            <a:pPr lvl="1"/>
            <a:r>
              <a:rPr lang="en-US" sz="1500" dirty="0">
                <a:solidFill>
                  <a:schemeClr val="accent2"/>
                </a:solidFill>
              </a:rPr>
              <a:t>Reads each previously aggregated data row, identify what type of </a:t>
            </a:r>
            <a:r>
              <a:rPr lang="en-US" sz="1500" i="1" dirty="0">
                <a:solidFill>
                  <a:schemeClr val="accent2"/>
                </a:solidFill>
              </a:rPr>
              <a:t>command and reason </a:t>
            </a:r>
            <a:r>
              <a:rPr lang="en-US" sz="1500" dirty="0">
                <a:solidFill>
                  <a:schemeClr val="accent2"/>
                </a:solidFill>
              </a:rPr>
              <a:t>associated with it</a:t>
            </a:r>
          </a:p>
          <a:p>
            <a:pPr lvl="1"/>
            <a:r>
              <a:rPr lang="en-US" sz="1500" dirty="0">
                <a:solidFill>
                  <a:schemeClr val="accent2"/>
                </a:solidFill>
              </a:rPr>
              <a:t>Construct the feature set from input columns and then use model to check if there is an anomaly and what is the anomaly severity score</a:t>
            </a:r>
          </a:p>
          <a:p>
            <a:pPr lvl="1"/>
            <a:r>
              <a:rPr lang="en-US" sz="1500" dirty="0">
                <a:solidFill>
                  <a:schemeClr val="accent2"/>
                </a:solidFill>
              </a:rPr>
              <a:t>Model basically use Inter-Quartile Range to identify whether a given combination of input feature set is anomaly or not</a:t>
            </a:r>
          </a:p>
          <a:p>
            <a:pPr lvl="1"/>
            <a:r>
              <a:rPr lang="en-US" sz="1500" dirty="0">
                <a:solidFill>
                  <a:schemeClr val="accent2"/>
                </a:solidFill>
              </a:rPr>
              <a:t>Then finally anomaly score is persisted back to cloud</a:t>
            </a:r>
          </a:p>
          <a:p>
            <a:r>
              <a:rPr lang="en-US" sz="1500" dirty="0"/>
              <a:t>Destination Bucket: </a:t>
            </a:r>
            <a:r>
              <a:rPr lang="en-US" sz="1500" dirty="0">
                <a:solidFill>
                  <a:schemeClr val="accent2"/>
                </a:solidFill>
              </a:rPr>
              <a:t>mist-aggregated-stats-&lt;env&gt;/aggregated-stats/</a:t>
            </a:r>
            <a:r>
              <a:rPr lang="en-US" sz="1500" dirty="0" err="1">
                <a:solidFill>
                  <a:schemeClr val="accent2"/>
                </a:solidFill>
              </a:rPr>
              <a:t>rrm_local_anomaly_candidates</a:t>
            </a:r>
            <a:r>
              <a:rPr lang="en-US" sz="1500" dirty="0">
                <a:solidFill>
                  <a:schemeClr val="accent2"/>
                </a:solidFill>
              </a:rPr>
              <a:t>/</a:t>
            </a:r>
          </a:p>
          <a:p>
            <a:r>
              <a:rPr lang="en-US" sz="1500" dirty="0"/>
              <a:t>Airflow: </a:t>
            </a:r>
            <a:r>
              <a:rPr lang="en-US" sz="1500" dirty="0">
                <a:solidFill>
                  <a:schemeClr val="accent2"/>
                </a:solidFill>
              </a:rPr>
              <a:t>Runs hourly as a part of “</a:t>
            </a:r>
            <a:r>
              <a:rPr lang="en-US" sz="1500" dirty="0" err="1">
                <a:solidFill>
                  <a:schemeClr val="accent2"/>
                </a:solidFill>
              </a:rPr>
              <a:t>hourly_event_generation</a:t>
            </a:r>
            <a:r>
              <a:rPr lang="en-US" sz="1500" dirty="0">
                <a:solidFill>
                  <a:schemeClr val="accent2"/>
                </a:solidFill>
              </a:rPr>
              <a:t>” </a:t>
            </a:r>
            <a:r>
              <a:rPr lang="en-US" sz="1500" dirty="0" err="1">
                <a:solidFill>
                  <a:schemeClr val="accent2"/>
                </a:solidFill>
              </a:rPr>
              <a:t>dag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661446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DC43C-63F6-F14B-82F1-F1384B2FD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Output Anomaly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41AAA-831D-EB48-B700-9C76CCE9D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826" y="1121441"/>
            <a:ext cx="8632614" cy="3299217"/>
          </a:xfrm>
        </p:spPr>
        <p:txBody>
          <a:bodyPr/>
          <a:lstStyle/>
          <a:p>
            <a:pPr marL="615950" lvl="1" indent="0">
              <a:buNone/>
            </a:pPr>
            <a:r>
              <a:rPr lang="en-US" sz="1500" dirty="0"/>
              <a:t>[Row(</a:t>
            </a:r>
            <a:r>
              <a:rPr lang="en-US" sz="1500" dirty="0" err="1"/>
              <a:t>time_of_day</a:t>
            </a:r>
            <a:r>
              <a:rPr lang="en-US" sz="1500" dirty="0"/>
              <a:t>='08:00', band='5', command-reason='scan-</a:t>
            </a:r>
            <a:r>
              <a:rPr lang="en-US" sz="1500" dirty="0" err="1"/>
              <a:t>anomaly_wifi</a:t>
            </a:r>
            <a:r>
              <a:rPr lang="en-US" sz="1500" dirty="0"/>
              <a:t>-cochannel-external', </a:t>
            </a:r>
            <a:r>
              <a:rPr lang="en-US" sz="1500" dirty="0" err="1"/>
              <a:t>rrm_local_cmd_count</a:t>
            </a:r>
            <a:r>
              <a:rPr lang="en-US" sz="1500" dirty="0"/>
              <a:t>=286, anomaly='true', anomaly-score='2.8085106382978724’)] </a:t>
            </a:r>
          </a:p>
          <a:p>
            <a:pPr marL="615950" lvl="1" indent="0">
              <a:buNone/>
            </a:pPr>
            <a:endParaRPr lang="en-US" sz="1500" dirty="0"/>
          </a:p>
          <a:p>
            <a:pPr marL="615950" lvl="1" indent="0">
              <a:buNone/>
            </a:pPr>
            <a:r>
              <a:rPr lang="en-US" sz="1500" dirty="0"/>
              <a:t>[Row(</a:t>
            </a:r>
            <a:r>
              <a:rPr lang="en-US" sz="1500" dirty="0" err="1"/>
              <a:t>time_of_day</a:t>
            </a:r>
            <a:r>
              <a:rPr lang="en-US" sz="1500" dirty="0"/>
              <a:t>='23:40', band='24', command-reason='</a:t>
            </a:r>
            <a:r>
              <a:rPr lang="en-US" sz="1500" dirty="0" err="1"/>
              <a:t>rrm</a:t>
            </a:r>
            <a:r>
              <a:rPr lang="en-US" sz="1500" dirty="0"/>
              <a:t>-</a:t>
            </a:r>
            <a:r>
              <a:rPr lang="en-US" sz="1500" dirty="0" err="1"/>
              <a:t>global_rrmG</a:t>
            </a:r>
            <a:r>
              <a:rPr lang="en-US" sz="1500" dirty="0"/>
              <a:t>-scheduled', </a:t>
            </a:r>
            <a:r>
              <a:rPr lang="en-US" sz="1500" dirty="0" err="1"/>
              <a:t>rrm_local_cmd_count</a:t>
            </a:r>
            <a:r>
              <a:rPr lang="en-US" sz="1500" dirty="0"/>
              <a:t>=197, anomaly='true', anomaly-score='8.35344827586207')]</a:t>
            </a:r>
          </a:p>
          <a:p>
            <a:pPr marL="228600" indent="0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857921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8DA13-B9D3-DA4B-86A4-60059ECBF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5AAE1-64E2-DE40-82B8-938B89BC09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Separate out and model the effect of </a:t>
            </a:r>
            <a:r>
              <a:rPr lang="en-US" b="1" dirty="0" err="1"/>
              <a:t>day_of_week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/>
              <a:t>weekend</a:t>
            </a:r>
            <a:r>
              <a:rPr lang="en-US" dirty="0"/>
              <a:t>/</a:t>
            </a:r>
            <a:r>
              <a:rPr lang="en-US" b="1" dirty="0"/>
              <a:t>holidays</a:t>
            </a:r>
            <a:endParaRPr lang="en-US" dirty="0"/>
          </a:p>
          <a:p>
            <a:r>
              <a:rPr lang="en-US" dirty="0"/>
              <a:t>Decompose data at site-level to check if excursion is site-related or “global”</a:t>
            </a:r>
          </a:p>
          <a:p>
            <a:r>
              <a:rPr lang="en-US" dirty="0"/>
              <a:t>Automate model training with quick validation</a:t>
            </a:r>
          </a:p>
        </p:txBody>
      </p:sp>
    </p:spTree>
    <p:extLst>
      <p:ext uri="{BB962C8B-B14F-4D97-AF65-F5344CB8AC3E}">
        <p14:creationId xmlns:p14="http://schemas.microsoft.com/office/powerpoint/2010/main" val="1952136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F8C5B-56A2-1247-939E-C2C1E3757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167823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7FE3-20C4-634E-BA0D-500095298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Singular spectrum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45DD1-52C6-724F-B908-8E2AC503A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928" y="3940242"/>
            <a:ext cx="8433600" cy="770581"/>
          </a:xfrm>
        </p:spPr>
        <p:txBody>
          <a:bodyPr/>
          <a:lstStyle/>
          <a:p>
            <a:r>
              <a:rPr lang="en-US" sz="1600" dirty="0"/>
              <a:t>Similar to PCA but for time series</a:t>
            </a:r>
          </a:p>
          <a:p>
            <a:r>
              <a:rPr lang="en-US" sz="1600" dirty="0"/>
              <a:t>Create trajectory matrix of lagged vectors from time-series and use SVD to get eigenvectors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A35B7-18BC-D54C-A740-2629A89FE4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201"/>
          <a:stretch/>
        </p:blipFill>
        <p:spPr>
          <a:xfrm>
            <a:off x="696107" y="722014"/>
            <a:ext cx="7939357" cy="1519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48B37-C57B-904F-8FED-7F081812E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724" y="2396502"/>
            <a:ext cx="4504486" cy="17300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C946BE-6958-6148-AC0F-9763DF2258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615" r="12231"/>
          <a:stretch/>
        </p:blipFill>
        <p:spPr>
          <a:xfrm>
            <a:off x="0" y="2417538"/>
            <a:ext cx="4630616" cy="1519640"/>
          </a:xfrm>
          <a:prstGeom prst="rect">
            <a:avLst/>
          </a:prstGeom>
        </p:spPr>
      </p:pic>
      <p:sp>
        <p:nvSpPr>
          <p:cNvPr id="9" name="Pentagon 8">
            <a:hlinkClick r:id="rId4" action="ppaction://hlinksldjump"/>
            <a:extLst>
              <a:ext uri="{FF2B5EF4-FFF2-40B4-BE49-F238E27FC236}">
                <a16:creationId xmlns:a16="http://schemas.microsoft.com/office/drawing/2014/main" id="{6B41135E-2D8A-9040-9E14-F837815BACB7}"/>
              </a:ext>
            </a:extLst>
          </p:cNvPr>
          <p:cNvSpPr/>
          <p:nvPr/>
        </p:nvSpPr>
        <p:spPr>
          <a:xfrm>
            <a:off x="7206182" y="295619"/>
            <a:ext cx="277091" cy="27709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814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40CC0-6431-354D-953B-1616C4460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17B39AC-B56D-9F4D-B258-14EC4B1C47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4102231"/>
              </p:ext>
            </p:extLst>
          </p:nvPr>
        </p:nvGraphicFramePr>
        <p:xfrm>
          <a:off x="1405144" y="785191"/>
          <a:ext cx="6069082" cy="4144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0070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FE0B3-69CE-C342-9C85-ED15C677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RRM-local command-reason categories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CBC855-A61A-1545-8722-A17E4D6EB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928" y="942975"/>
            <a:ext cx="8433600" cy="2371725"/>
          </a:xfrm>
        </p:spPr>
        <p:txBody>
          <a:bodyPr/>
          <a:lstStyle/>
          <a:p>
            <a:r>
              <a:rPr lang="en-US" dirty="0" err="1"/>
              <a:t>acs</a:t>
            </a:r>
            <a:r>
              <a:rPr lang="en-US" dirty="0"/>
              <a:t>-request-ap &lt;&gt; </a:t>
            </a:r>
            <a:r>
              <a:rPr lang="en-US" dirty="0" err="1"/>
              <a:t>acs</a:t>
            </a:r>
            <a:r>
              <a:rPr lang="en-US" dirty="0"/>
              <a:t>-request-ap | </a:t>
            </a:r>
            <a:r>
              <a:rPr lang="en-US" dirty="0" err="1"/>
              <a:t>rrmL-acs</a:t>
            </a:r>
            <a:endParaRPr lang="en-US" dirty="0"/>
          </a:p>
          <a:p>
            <a:r>
              <a:rPr lang="en-US" dirty="0"/>
              <a:t>capacity-anomaly &lt;&gt; non-</a:t>
            </a:r>
            <a:r>
              <a:rPr lang="en-US" dirty="0" err="1"/>
              <a:t>wifi</a:t>
            </a:r>
            <a:r>
              <a:rPr lang="en-US" dirty="0"/>
              <a:t> | </a:t>
            </a:r>
            <a:r>
              <a:rPr lang="en-US" dirty="0" err="1"/>
              <a:t>wifi</a:t>
            </a:r>
            <a:r>
              <a:rPr lang="en-US" dirty="0"/>
              <a:t>-cochannel</a:t>
            </a:r>
          </a:p>
          <a:p>
            <a:r>
              <a:rPr lang="en-US" dirty="0" err="1"/>
              <a:t>marvis</a:t>
            </a:r>
            <a:r>
              <a:rPr lang="en-US" dirty="0"/>
              <a:t>-action-check &lt;&gt; disable-radio | reset-radio</a:t>
            </a:r>
          </a:p>
          <a:p>
            <a:r>
              <a:rPr lang="en-US" dirty="0" err="1"/>
              <a:t>rrm</a:t>
            </a:r>
            <a:r>
              <a:rPr lang="en-US" dirty="0"/>
              <a:t>-global &lt;&gt; </a:t>
            </a:r>
            <a:r>
              <a:rPr lang="en-US" dirty="0" err="1"/>
              <a:t>rrmG-ondemand</a:t>
            </a:r>
            <a:r>
              <a:rPr lang="en-US" dirty="0"/>
              <a:t> | </a:t>
            </a:r>
            <a:r>
              <a:rPr lang="en-US" dirty="0" err="1"/>
              <a:t>rrmG</a:t>
            </a:r>
            <a:r>
              <a:rPr lang="en-US" dirty="0"/>
              <a:t>-scheduled</a:t>
            </a:r>
          </a:p>
          <a:p>
            <a:r>
              <a:rPr lang="en-US" dirty="0" err="1"/>
              <a:t>rrm</a:t>
            </a:r>
            <a:r>
              <a:rPr lang="en-US" dirty="0"/>
              <a:t>-radar &lt;&gt; post-radar | radar-detected</a:t>
            </a:r>
          </a:p>
          <a:p>
            <a:r>
              <a:rPr lang="en-US" dirty="0"/>
              <a:t>scan-anomaly &lt;&gt; non-</a:t>
            </a:r>
            <a:r>
              <a:rPr lang="en-US" dirty="0" err="1"/>
              <a:t>wifi</a:t>
            </a:r>
            <a:r>
              <a:rPr lang="en-US" dirty="0"/>
              <a:t> | </a:t>
            </a:r>
            <a:r>
              <a:rPr lang="en-US" dirty="0" err="1"/>
              <a:t>wifi</a:t>
            </a:r>
            <a:r>
              <a:rPr lang="en-US" dirty="0"/>
              <a:t>-cochannel | </a:t>
            </a:r>
            <a:r>
              <a:rPr lang="en-US" dirty="0" err="1"/>
              <a:t>wifi</a:t>
            </a:r>
            <a:r>
              <a:rPr lang="en-US" dirty="0"/>
              <a:t>-cochannel-external</a:t>
            </a:r>
          </a:p>
        </p:txBody>
      </p:sp>
    </p:spTree>
    <p:extLst>
      <p:ext uri="{BB962C8B-B14F-4D97-AF65-F5344CB8AC3E}">
        <p14:creationId xmlns:p14="http://schemas.microsoft.com/office/powerpoint/2010/main" val="2677659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7FE3-20C4-634E-BA0D-500095298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Time-series decomposition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5C9236-AF52-F340-A70B-2ED6D18A1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643" y="778790"/>
            <a:ext cx="7014713" cy="388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3FC98A-F88E-D746-9101-D0DEFC74AC1F}"/>
              </a:ext>
            </a:extLst>
          </p:cNvPr>
          <p:cNvSpPr txBox="1"/>
          <p:nvPr/>
        </p:nvSpPr>
        <p:spPr>
          <a:xfrm>
            <a:off x="2552701" y="3381375"/>
            <a:ext cx="3423226" cy="523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Daily seasonality is dominant along with other higher frequency components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D2F251-3F7E-5B40-8CC9-2672F83E2F8D}"/>
              </a:ext>
            </a:extLst>
          </p:cNvPr>
          <p:cNvSpPr txBox="1"/>
          <p:nvPr/>
        </p:nvSpPr>
        <p:spPr>
          <a:xfrm>
            <a:off x="2543465" y="1389494"/>
            <a:ext cx="3506354" cy="3077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slowly varying trend </a:t>
            </a:r>
            <a:r>
              <a:rPr lang="en-US" dirty="0">
                <a:sym typeface="Wingdings" pitchFamily="2" charset="2"/>
              </a:rPr>
              <a:t> Assumed constant</a:t>
            </a:r>
            <a:endParaRPr lang="en-US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599BC9F-71E7-3048-A71B-4F7FAB247580}"/>
              </a:ext>
            </a:extLst>
          </p:cNvPr>
          <p:cNvCxnSpPr/>
          <p:nvPr/>
        </p:nvCxnSpPr>
        <p:spPr>
          <a:xfrm>
            <a:off x="2552701" y="2330506"/>
            <a:ext cx="61128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AC6031B-CC2B-304D-A0C4-0515002AEAFD}"/>
              </a:ext>
            </a:extLst>
          </p:cNvPr>
          <p:cNvSpPr txBox="1"/>
          <p:nvPr/>
        </p:nvSpPr>
        <p:spPr>
          <a:xfrm>
            <a:off x="2581360" y="2030821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1Day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7256D7-E3B4-B840-A1BE-2ABDAB53B612}"/>
              </a:ext>
            </a:extLst>
          </p:cNvPr>
          <p:cNvSpPr txBox="1"/>
          <p:nvPr/>
        </p:nvSpPr>
        <p:spPr>
          <a:xfrm>
            <a:off x="7435274" y="958607"/>
            <a:ext cx="14291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Singular spectrum analysis</a:t>
            </a:r>
          </a:p>
        </p:txBody>
      </p:sp>
      <p:sp>
        <p:nvSpPr>
          <p:cNvPr id="7" name="Pentagon 6">
            <a:hlinkClick r:id="rId3" action="ppaction://hlinksldjump"/>
            <a:extLst>
              <a:ext uri="{FF2B5EF4-FFF2-40B4-BE49-F238E27FC236}">
                <a16:creationId xmlns:a16="http://schemas.microsoft.com/office/drawing/2014/main" id="{15F37C88-7845-DE4C-9C63-7D604FD92775}"/>
              </a:ext>
            </a:extLst>
          </p:cNvPr>
          <p:cNvSpPr/>
          <p:nvPr/>
        </p:nvSpPr>
        <p:spPr>
          <a:xfrm>
            <a:off x="8349673" y="1191491"/>
            <a:ext cx="277091" cy="27709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395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7FE3-20C4-634E-BA0D-500095298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Time-series decomposition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A1C31F1-69D8-0944-BA5B-03146AFB3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086" y="831483"/>
            <a:ext cx="7488964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9ECF87-9A43-3B43-A59F-2B14749C994E}"/>
              </a:ext>
            </a:extLst>
          </p:cNvPr>
          <p:cNvSpPr txBox="1"/>
          <p:nvPr/>
        </p:nvSpPr>
        <p:spPr>
          <a:xfrm>
            <a:off x="3793328" y="704850"/>
            <a:ext cx="3550447" cy="523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Daily and sub-daily components are good indicators to generate a time-of-day model </a:t>
            </a:r>
          </a:p>
        </p:txBody>
      </p:sp>
    </p:spTree>
    <p:extLst>
      <p:ext uri="{BB962C8B-B14F-4D97-AF65-F5344CB8AC3E}">
        <p14:creationId xmlns:p14="http://schemas.microsoft.com/office/powerpoint/2010/main" val="1452339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7FE3-20C4-634E-BA0D-500095298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build and verification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F9CDA9D-CD07-8C45-A481-1DC5BBD30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28674"/>
            <a:ext cx="4781550" cy="2539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2E3D72F1-1E16-1048-B8CB-AA250D6E9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8458" y="2571750"/>
            <a:ext cx="4835541" cy="254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AE6117-786B-8444-856D-FFDFDE46C117}"/>
              </a:ext>
            </a:extLst>
          </p:cNvPr>
          <p:cNvSpPr txBox="1"/>
          <p:nvPr/>
        </p:nvSpPr>
        <p:spPr>
          <a:xfrm>
            <a:off x="4781551" y="1207186"/>
            <a:ext cx="4192995" cy="126188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Median and IQR trend computed every time-of-day point (robust to outliers in training data)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Gaussian smoothing to remove artifacts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Upper bound = Median + 2.5*IQR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364984-FF1C-1C48-AACF-0E43C5D628F9}"/>
              </a:ext>
            </a:extLst>
          </p:cNvPr>
          <p:cNvSpPr txBox="1"/>
          <p:nvPr/>
        </p:nvSpPr>
        <p:spPr>
          <a:xfrm>
            <a:off x="57732" y="3504212"/>
            <a:ext cx="4192995" cy="104644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Anomaly==True if Count &gt; upper bound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Anomaly score = (Count – Median ) / IQR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Average score = Sum(event scores) / #events</a:t>
            </a:r>
          </a:p>
        </p:txBody>
      </p:sp>
    </p:spTree>
    <p:extLst>
      <p:ext uri="{BB962C8B-B14F-4D97-AF65-F5344CB8AC3E}">
        <p14:creationId xmlns:p14="http://schemas.microsoft.com/office/powerpoint/2010/main" val="3242543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7FE3-20C4-634E-BA0D-500095298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build and verification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8398C18-7CE3-E642-AB00-1046E7A01D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162" y="2601468"/>
            <a:ext cx="4785837" cy="254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E90A085-2FD4-954B-AF16-FE7298AE2149}"/>
              </a:ext>
            </a:extLst>
          </p:cNvPr>
          <p:cNvSpPr/>
          <p:nvPr/>
        </p:nvSpPr>
        <p:spPr>
          <a:xfrm rot="317864">
            <a:off x="7021096" y="2745989"/>
            <a:ext cx="378623" cy="1487892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65A5E-DAEB-264C-B503-B71C931C8BB0}"/>
              </a:ext>
            </a:extLst>
          </p:cNvPr>
          <p:cNvSpPr txBox="1"/>
          <p:nvPr/>
        </p:nvSpPr>
        <p:spPr>
          <a:xfrm>
            <a:off x="7615588" y="3028270"/>
            <a:ext cx="1380422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RRM excursion on 03/08/2021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50CEBFFC-A124-EB4F-8B30-70C952BF0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90" y="717070"/>
            <a:ext cx="4785837" cy="254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8F24CD5-2637-2C47-8037-BE7F8C595B20}"/>
              </a:ext>
            </a:extLst>
          </p:cNvPr>
          <p:cNvSpPr/>
          <p:nvPr/>
        </p:nvSpPr>
        <p:spPr>
          <a:xfrm rot="317864">
            <a:off x="2718342" y="841340"/>
            <a:ext cx="524279" cy="636369"/>
          </a:xfrm>
          <a:prstGeom prst="ellipse">
            <a:avLst/>
          </a:prstGeom>
          <a:solidFill>
            <a:schemeClr val="accent2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906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7FE3-20C4-634E-BA0D-500095298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SignalFX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76915A-2708-114D-996F-C6FCB5AFB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203" y="763989"/>
            <a:ext cx="5961525" cy="39505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B31D3B-46CA-994B-A098-9FC0F6991530}"/>
              </a:ext>
            </a:extLst>
          </p:cNvPr>
          <p:cNvSpPr txBox="1"/>
          <p:nvPr/>
        </p:nvSpPr>
        <p:spPr>
          <a:xfrm>
            <a:off x="3597895" y="1090178"/>
            <a:ext cx="3062344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Bars = Average </a:t>
            </a:r>
            <a:r>
              <a:rPr lang="en-US" sz="1200" dirty="0" err="1"/>
              <a:t>anomaly_score</a:t>
            </a:r>
            <a:r>
              <a:rPr lang="en-US" sz="1200" dirty="0"/>
              <a:t> (</a:t>
            </a:r>
            <a:r>
              <a:rPr lang="en-US" sz="1200" dirty="0" err="1"/>
              <a:t>per_hour</a:t>
            </a:r>
            <a:r>
              <a:rPr lang="en-US" sz="1200" dirty="0"/>
              <a:t>)</a:t>
            </a:r>
          </a:p>
          <a:p>
            <a:r>
              <a:rPr lang="en-US" sz="1200" dirty="0"/>
              <a:t>Lines = </a:t>
            </a:r>
            <a:r>
              <a:rPr lang="en-US" sz="1200" dirty="0" err="1"/>
              <a:t>anomaly_count</a:t>
            </a:r>
            <a:r>
              <a:rPr lang="en-US" sz="1200" dirty="0"/>
              <a:t> (per hour)</a:t>
            </a:r>
          </a:p>
        </p:txBody>
      </p:sp>
    </p:spTree>
    <p:extLst>
      <p:ext uri="{BB962C8B-B14F-4D97-AF65-F5344CB8AC3E}">
        <p14:creationId xmlns:p14="http://schemas.microsoft.com/office/powerpoint/2010/main" val="2312799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4D393-0F87-7541-AB51-6901E113D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50DF52-3688-EB48-9B23-D16D5197A7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539757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Custom 3">
      <a:dk1>
        <a:srgbClr val="000000"/>
      </a:dk1>
      <a:lt1>
        <a:srgbClr val="FFFFFF"/>
      </a:lt1>
      <a:dk2>
        <a:srgbClr val="3E4148"/>
      </a:dk2>
      <a:lt2>
        <a:srgbClr val="AEB2BE"/>
      </a:lt2>
      <a:accent1>
        <a:srgbClr val="0E62AD"/>
      </a:accent1>
      <a:accent2>
        <a:srgbClr val="E67A2D"/>
      </a:accent2>
      <a:accent3>
        <a:srgbClr val="83B134"/>
      </a:accent3>
      <a:accent4>
        <a:srgbClr val="43B9EB"/>
      </a:accent4>
      <a:accent5>
        <a:srgbClr val="4BACC6"/>
      </a:accent5>
      <a:accent6>
        <a:srgbClr val="C00000"/>
      </a:accent6>
      <a:hlink>
        <a:srgbClr val="0E62AD"/>
      </a:hlink>
      <a:folHlink>
        <a:srgbClr val="AEB2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3952369B-393A-694C-937A-CF6D3C3606CA}" vid="{14AFD7C1-24F7-214D-ACC8-A8546BCD19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384</TotalTime>
  <Words>750</Words>
  <Application>Microsoft Macintosh PowerPoint</Application>
  <PresentationFormat>On-screen Show (16:9)</PresentationFormat>
  <Paragraphs>85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Arial</vt:lpstr>
      <vt:lpstr>Lato</vt:lpstr>
      <vt:lpstr>Noto Sans Symbols</vt:lpstr>
      <vt:lpstr>Theme1</vt:lpstr>
      <vt:lpstr>RRM-local Anomaly Detection (v1)</vt:lpstr>
      <vt:lpstr>Workflow</vt:lpstr>
      <vt:lpstr>RRM-local command-reason categories</vt:lpstr>
      <vt:lpstr>Time-series decomposition</vt:lpstr>
      <vt:lpstr>Time-series decomposition</vt:lpstr>
      <vt:lpstr>Model build and verification</vt:lpstr>
      <vt:lpstr>Model build and verification</vt:lpstr>
      <vt:lpstr>SignalFX</vt:lpstr>
      <vt:lpstr>Implementation details</vt:lpstr>
      <vt:lpstr>Data Aggregation</vt:lpstr>
      <vt:lpstr>Sample Aggregated Data</vt:lpstr>
      <vt:lpstr>Event Generator</vt:lpstr>
      <vt:lpstr>Sample Output Anomaly Data </vt:lpstr>
      <vt:lpstr>Improvements</vt:lpstr>
      <vt:lpstr>APPENDIX</vt:lpstr>
      <vt:lpstr>Singular spectrum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Ruchit Mehta</dc:creator>
  <cp:lastModifiedBy>Ruchit Mehta</cp:lastModifiedBy>
  <cp:revision>56</cp:revision>
  <dcterms:created xsi:type="dcterms:W3CDTF">2021-03-16T20:23:49Z</dcterms:created>
  <dcterms:modified xsi:type="dcterms:W3CDTF">2021-03-17T17:58:39Z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633b888-ae0d-4341-a75f-06e04137d755_Enabled">
    <vt:lpwstr>true</vt:lpwstr>
  </property>
  <property fmtid="{D5CDD505-2E9C-101B-9397-08002B2CF9AE}" pid="3" name="MSIP_Label_0633b888-ae0d-4341-a75f-06e04137d755_SetDate">
    <vt:lpwstr>2021-03-16T20:23:49Z</vt:lpwstr>
  </property>
  <property fmtid="{D5CDD505-2E9C-101B-9397-08002B2CF9AE}" pid="4" name="MSIP_Label_0633b888-ae0d-4341-a75f-06e04137d755_Method">
    <vt:lpwstr>Standard</vt:lpwstr>
  </property>
  <property fmtid="{D5CDD505-2E9C-101B-9397-08002B2CF9AE}" pid="5" name="MSIP_Label_0633b888-ae0d-4341-a75f-06e04137d755_Name">
    <vt:lpwstr>0633b888-ae0d-4341-a75f-06e04137d755</vt:lpwstr>
  </property>
  <property fmtid="{D5CDD505-2E9C-101B-9397-08002B2CF9AE}" pid="6" name="MSIP_Label_0633b888-ae0d-4341-a75f-06e04137d755_SiteId">
    <vt:lpwstr>bea78b3c-4cdb-4130-854a-1d193232e5f4</vt:lpwstr>
  </property>
  <property fmtid="{D5CDD505-2E9C-101B-9397-08002B2CF9AE}" pid="7" name="MSIP_Label_0633b888-ae0d-4341-a75f-06e04137d755_ActionId">
    <vt:lpwstr>a89694c7-0960-43b3-845b-48cef5c5f24f</vt:lpwstr>
  </property>
  <property fmtid="{D5CDD505-2E9C-101B-9397-08002B2CF9AE}" pid="8" name="MSIP_Label_0633b888-ae0d-4341-a75f-06e04137d755_ContentBits">
    <vt:lpwstr>2</vt:lpwstr>
  </property>
  <property fmtid="{D5CDD505-2E9C-101B-9397-08002B2CF9AE}" pid="9" name="ClassificationContentMarkingFooterLocations">
    <vt:lpwstr>Theme1:3</vt:lpwstr>
  </property>
  <property fmtid="{D5CDD505-2E9C-101B-9397-08002B2CF9AE}" pid="10" name="ClassificationContentMarkingFooterText">
    <vt:lpwstr>Juniper Business Use Only</vt:lpwstr>
  </property>
</Properties>
</file>

<file path=docProps/thumbnail.jpeg>
</file>